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m" ContentType="application/vnd.ms-excel.sheet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9" r:id="rId1"/>
  </p:sldMasterIdLst>
  <p:notesMasterIdLst>
    <p:notesMasterId r:id="rId19"/>
  </p:notesMasterIdLst>
  <p:handoutMasterIdLst>
    <p:handoutMasterId r:id="rId20"/>
  </p:handoutMasterIdLst>
  <p:sldIdLst>
    <p:sldId id="256" r:id="rId2"/>
    <p:sldId id="4964" r:id="rId3"/>
    <p:sldId id="2147378059" r:id="rId4"/>
    <p:sldId id="2147378074" r:id="rId5"/>
    <p:sldId id="2147378075" r:id="rId6"/>
    <p:sldId id="2147378060" r:id="rId7"/>
    <p:sldId id="2147378061" r:id="rId8"/>
    <p:sldId id="2147378027" r:id="rId9"/>
    <p:sldId id="2147378062" r:id="rId10"/>
    <p:sldId id="2147378067" r:id="rId11"/>
    <p:sldId id="2147378055" r:id="rId12"/>
    <p:sldId id="2147378032" r:id="rId13"/>
    <p:sldId id="2147378065" r:id="rId14"/>
    <p:sldId id="2147378038" r:id="rId15"/>
    <p:sldId id="2147378039" r:id="rId16"/>
    <p:sldId id="2147378071" r:id="rId17"/>
    <p:sldId id="4953" r:id="rId18"/>
  </p:sldIdLst>
  <p:sldSz cx="24382413" cy="13716000"/>
  <p:notesSz cx="6858000" cy="9144000"/>
  <p:defaultTextStyle>
    <a:defPPr>
      <a:defRPr lang="ru-RU"/>
    </a:defPPr>
    <a:lvl1pPr marL="0" algn="l" defTabSz="182859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98" algn="l" defTabSz="182859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595" algn="l" defTabSz="182859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893" algn="l" defTabSz="182859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189" algn="l" defTabSz="182859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485" algn="l" defTabSz="182859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784" algn="l" defTabSz="182859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080" algn="l" defTabSz="182859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378" algn="l" defTabSz="182859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База" id="{AF3095D3-AD2E-9741-B6FC-C7EAB17B9B7E}">
          <p14:sldIdLst>
            <p14:sldId id="256"/>
            <p14:sldId id="4964"/>
            <p14:sldId id="2147378059"/>
            <p14:sldId id="2147378074"/>
            <p14:sldId id="2147378075"/>
            <p14:sldId id="2147378060"/>
            <p14:sldId id="2147378061"/>
            <p14:sldId id="2147378027"/>
            <p14:sldId id="2147378062"/>
            <p14:sldId id="2147378067"/>
            <p14:sldId id="2147378055"/>
            <p14:sldId id="2147378032"/>
            <p14:sldId id="2147378065"/>
            <p14:sldId id="2147378038"/>
            <p14:sldId id="2147378039"/>
            <p14:sldId id="2147378071"/>
            <p14:sldId id="4953"/>
          </p14:sldIdLst>
        </p14:section>
        <p14:section name="Стандартные слайды" id="{0D6049BD-ECFA-4B36-A9AF-DE013414A88B}">
          <p14:sldIdLst/>
        </p14:section>
        <p14:section name="Примеры" id="{CDC56B05-5CC2-144D-A7E0-1FAC7FE6E102}">
          <p14:sldIdLst/>
        </p14:section>
        <p14:section name="Таймлайны" id="{0A959202-22D1-8A46-812C-C8CE4EC50E42}">
          <p14:sldIdLst/>
        </p14:section>
        <p14:section name="Куэры" id="{F30AB801-C25C-EE49-87CC-5862102258A2}">
          <p14:sldIdLst/>
        </p14:section>
        <p14:section name="Редкое" id="{879104B2-3C84-624A-B6A6-545D1D05AAE7}">
          <p14:sldIdLst/>
        </p14:section>
        <p14:section name="Цифры" id="{F69C0089-F860-0147-81F6-66A9096085F9}">
          <p14:sldIdLst/>
        </p14:section>
        <p14:section name="Лого" id="{D3462905-6891-2C4D-83B9-5A01D81765F9}">
          <p14:sldIdLst/>
        </p14:section>
        <p14:section name="Плашки" id="{425598B9-AF35-CA4E-B5FE-F7A8CD332215}">
          <p14:sldIdLst/>
        </p14:section>
        <p14:section name="Скрины" id="{4DAFA1E1-8B5D-EC4E-BBCC-991CA74FC72B}">
          <p14:sldIdLst/>
        </p14:section>
        <p14:section name="О компаниях" id="{7DCF45D0-C2DD-364E-9D10-31DA86F1679F}">
          <p14:sldIdLst/>
        </p14:section>
        <p14:section name="Цитаты" id="{FF29CD3E-9A74-E34A-B03B-AAAF00B252C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5431" userDrawn="1">
          <p15:clr>
            <a:srgbClr val="A4A3A4"/>
          </p15:clr>
        </p15:guide>
        <p15:guide id="2" orient="horz" pos="3163" userDrawn="1">
          <p15:clr>
            <a:srgbClr val="A4A3A4"/>
          </p15:clr>
        </p15:guide>
        <p15:guide id="3" orient="horz" pos="2642" userDrawn="1">
          <p15:clr>
            <a:srgbClr val="A4A3A4"/>
          </p15:clr>
        </p15:guide>
        <p15:guide id="4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B9FE87-42DB-605B-995F-5B7E25A9641A}" name="Mariia Ignasheva" initials="MI" userId="S::m-ignasheva@yandex-team.ru::0b84e9d2-ae4b-442e-b5a8-d5668b5c29f1" providerId="AD"/>
  <p188:author id="{11DAAABB-147C-6AF2-D6D5-7AAED04D10E3}" name="Татьяна Хадыева" initials="ТХ" userId="6a74735c6890d13b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talia Zhuravlova" initials="" lastIdx="10" clrIdx="0"/>
  <p:cmAuthor id="7" name="Светлана Ладзина" initials="СЛ" lastIdx="11" clrIdx="7"/>
  <p:cmAuthor id="1" name="tat.gratcheva@live.com" initials="t" lastIdx="83" clrIdx="1"/>
  <p:cmAuthor id="8" name="Светлана Хоружая" initials="СХ" lastIdx="2" clrIdx="8">
    <p:extLst>
      <p:ext uri="{19B8F6BF-5375-455C-9EA6-DF929625EA0E}">
        <p15:presenceInfo xmlns:p15="http://schemas.microsoft.com/office/powerpoint/2012/main" userId="bea722e5a71750c5" providerId="Windows Live"/>
      </p:ext>
    </p:extLst>
  </p:cmAuthor>
  <p:cmAuthor id="2" name="Mariia Ignasheva" initials="MI" lastIdx="77" clrIdx="2">
    <p:extLst>
      <p:ext uri="{19B8F6BF-5375-455C-9EA6-DF929625EA0E}">
        <p15:presenceInfo xmlns:p15="http://schemas.microsoft.com/office/powerpoint/2012/main" userId="S::m-ignasheva@yandex-team.ru::0b84e9d2-ae4b-442e-b5a8-d5668b5c29f1" providerId="AD"/>
      </p:ext>
    </p:extLst>
  </p:cmAuthor>
  <p:cmAuthor id="3" name="Anna Peshekhonova" initials="AP" lastIdx="5" clrIdx="3">
    <p:extLst>
      <p:ext uri="{19B8F6BF-5375-455C-9EA6-DF929625EA0E}">
        <p15:presenceInfo xmlns:p15="http://schemas.microsoft.com/office/powerpoint/2012/main" userId="S-1-5-21-640337451-2358132823-4071111388-167831" providerId="AD"/>
      </p:ext>
    </p:extLst>
  </p:cmAuthor>
  <p:cmAuthor id="4" name="Cacodemon" initials="C" lastIdx="9" clrIdx="4">
    <p:extLst>
      <p:ext uri="{19B8F6BF-5375-455C-9EA6-DF929625EA0E}">
        <p15:presenceInfo xmlns:p15="http://schemas.microsoft.com/office/powerpoint/2012/main" userId="Cacodemon" providerId="None"/>
      </p:ext>
    </p:extLst>
  </p:cmAuthor>
  <p:cmAuthor id="5" name="Mrriya" initials="M" lastIdx="3" clrIdx="5">
    <p:extLst>
      <p:ext uri="{19B8F6BF-5375-455C-9EA6-DF929625EA0E}">
        <p15:presenceInfo xmlns:p15="http://schemas.microsoft.com/office/powerpoint/2012/main" userId="Mrriya" providerId="None"/>
      </p:ext>
    </p:extLst>
  </p:cmAuthor>
  <p:cmAuthor id="6" name="Microsoft Office User" initials="MOU" lastIdx="1" clrIdx="6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C1FF"/>
    <a:srgbClr val="EFF3F8"/>
    <a:srgbClr val="E3E9ED"/>
    <a:srgbClr val="D4D4D4"/>
    <a:srgbClr val="5182FF"/>
    <a:srgbClr val="9F6FEF"/>
    <a:srgbClr val="35AF48"/>
    <a:srgbClr val="ECE2FE"/>
    <a:srgbClr val="DFF5E3"/>
    <a:srgbClr val="ECE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2" autoAdjust="0"/>
    <p:restoredTop sz="95840" autoAdjust="0"/>
  </p:normalViewPr>
  <p:slideViewPr>
    <p:cSldViewPr snapToGrid="0">
      <p:cViewPr>
        <p:scale>
          <a:sx n="54" d="100"/>
          <a:sy n="54" d="100"/>
        </p:scale>
        <p:origin x="1080" y="312"/>
      </p:cViewPr>
      <p:guideLst>
        <p:guide orient="horz" pos="5431"/>
        <p:guide orient="horz" pos="3163"/>
        <p:guide orient="horz" pos="2642"/>
        <p:guide pos="76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4" d="100"/>
        <a:sy n="114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23" d="100"/>
          <a:sy n="123" d="100"/>
        </p:scale>
        <p:origin x="1128" y="90"/>
      </p:cViewPr>
      <p:guideLst/>
    </p:cSldViewPr>
  </p:notesViewPr>
  <p:gridSpacing cx="381600" cy="381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______________________.xlsm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______________________1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37850309148529"/>
          <c:y val="1.7941460750839217E-2"/>
          <c:w val="0.84622447665141554"/>
          <c:h val="0.964117078498321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Быстрая проверка гипотез и запуск MVP</c:v>
                </c:pt>
                <c:pt idx="1">
                  <c:v>Помогает снизить порог входа сотрудников в технологии</c:v>
                </c:pt>
                <c:pt idx="2">
                  <c:v>Улучшает имидж компании как технологического партнера</c:v>
                </c:pt>
                <c:pt idx="3">
                  <c:v>Высокая скорость разработки продуктов</c:v>
                </c:pt>
                <c:pt idx="4">
                  <c:v>Оплата только потреблённых ресурсов</c:v>
                </c:pt>
                <c:pt idx="5">
                  <c:v>Экономия ресурсов</c:v>
                </c:pt>
                <c:pt idx="6">
                  <c:v>Позволяет экономить бюджет</c:v>
                </c:pt>
                <c:pt idx="7">
                  <c:v>Использование новейших технологий</c:v>
                </c:pt>
                <c:pt idx="8">
                  <c:v>Помогает бизнесу быстрее развиваться/масштабироваться</c:v>
                </c:pt>
                <c:pt idx="9">
                  <c:v>Сотрудники не тратят время на обслуживание инфраструктуры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0.19184652278177461</c:v>
                </c:pt>
                <c:pt idx="1">
                  <c:v>0.22781774580335731</c:v>
                </c:pt>
                <c:pt idx="2">
                  <c:v>0.33333333333333337</c:v>
                </c:pt>
                <c:pt idx="3">
                  <c:v>0.35251798561151076</c:v>
                </c:pt>
                <c:pt idx="4">
                  <c:v>0.39</c:v>
                </c:pt>
                <c:pt idx="5">
                  <c:v>0.41</c:v>
                </c:pt>
                <c:pt idx="6">
                  <c:v>0.43</c:v>
                </c:pt>
                <c:pt idx="7">
                  <c:v>0.43645083932853718</c:v>
                </c:pt>
                <c:pt idx="8">
                  <c:v>0.46043165467625896</c:v>
                </c:pt>
                <c:pt idx="9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4D-FE4B-9AB7-E834C9655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overlap val="-100"/>
        <c:axId val="968713440"/>
        <c:axId val="21199008"/>
      </c:barChart>
      <c:catAx>
        <c:axId val="9687134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199008"/>
        <c:crosses val="autoZero"/>
        <c:auto val="1"/>
        <c:lblAlgn val="ctr"/>
        <c:lblOffset val="100"/>
        <c:noMultiLvlLbl val="0"/>
      </c:catAx>
      <c:valAx>
        <c:axId val="2119900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96871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79484693830547E-2"/>
          <c:y val="0.10563678588852672"/>
          <c:w val="0.66542410968478516"/>
          <c:h val="0.836025965138270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FEC-324F-9011-A90DDCA6EF5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FEC-324F-9011-A90DDCA6EF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/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Аналитика данных</c:v>
                </c:pt>
                <c:pt idx="1">
                  <c:v>Сбор и поставка данных в системы хранения</c:v>
                </c:pt>
                <c:pt idx="2">
                  <c:v>Управление облачной инфраструктурой (CloudOps)</c:v>
                </c:pt>
                <c:pt idx="3">
                  <c:v>Передача и обработка потоковых данных: журналы работы и др.</c:v>
                </c:pt>
                <c:pt idx="4">
                  <c:v>Обогащение, передача и трансформация данных</c:v>
                </c:pt>
                <c:pt idx="5">
                  <c:v>Масштабирование веб-сайтов и приложений</c:v>
                </c:pt>
                <c:pt idx="6">
                  <c:v>Решение задач, связанных с IoT</c:v>
                </c:pt>
                <c:pt idx="7">
                  <c:v>Взаимодействие с системами мониторинга</c:v>
                </c:pt>
                <c:pt idx="8">
                  <c:v>Создание микросервисов</c:v>
                </c:pt>
                <c:pt idx="9">
                  <c:v>Создание бэкенда веб-сервиса</c:v>
                </c:pt>
                <c:pt idx="10">
                  <c:v>Создание бэкенда мобильного приложения</c:v>
                </c:pt>
                <c:pt idx="11">
                  <c:v>Построение CI/CD пайплайнов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0.4844124700239808</c:v>
                </c:pt>
                <c:pt idx="1">
                  <c:v>0.43645083932853718</c:v>
                </c:pt>
                <c:pt idx="2">
                  <c:v>0.33573141486810548</c:v>
                </c:pt>
                <c:pt idx="3">
                  <c:v>0.29496402877697842</c:v>
                </c:pt>
                <c:pt idx="4">
                  <c:v>0.28537170263788969</c:v>
                </c:pt>
                <c:pt idx="5">
                  <c:v>0.25419664268585129</c:v>
                </c:pt>
                <c:pt idx="6">
                  <c:v>0.2134292565947242</c:v>
                </c:pt>
                <c:pt idx="7">
                  <c:v>0.19424460431654678</c:v>
                </c:pt>
                <c:pt idx="8">
                  <c:v>0.18465227817745802</c:v>
                </c:pt>
                <c:pt idx="9">
                  <c:v>0.17985611510791366</c:v>
                </c:pt>
                <c:pt idx="10">
                  <c:v>0.16306954436450841</c:v>
                </c:pt>
                <c:pt idx="11">
                  <c:v>0.10791366906474821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EC-324F-9011-A90DDCA6E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1324707312"/>
        <c:axId val="1"/>
      </c:barChart>
      <c:catAx>
        <c:axId val="132470731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324707312"/>
        <c:crosses val="autoZero"/>
        <c:crossBetween val="between"/>
      </c:valAx>
      <c:spPr>
        <a:noFill/>
        <a:ln w="1201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 u="none" strike="noStrike" baseline="0">
          <a:solidFill>
            <a:schemeClr val="bg1"/>
          </a:solidFill>
          <a:latin typeface="+mn-lt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79484693830547E-2"/>
          <c:y val="0.10563678588852672"/>
          <c:w val="0.46226643467397338"/>
          <c:h val="0.836025965138270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FEC-324F-9011-A90DDCA6EF5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FEC-324F-9011-A90DDCA6EF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/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Аналитика данных</c:v>
                </c:pt>
                <c:pt idx="1">
                  <c:v>Сбор и поставка данных в системы хранения</c:v>
                </c:pt>
                <c:pt idx="2">
                  <c:v>Управление облачной инфраструктурой (CloudOps)</c:v>
                </c:pt>
                <c:pt idx="3">
                  <c:v>Передача и обработка потоковых данных: журналы работы и др.</c:v>
                </c:pt>
                <c:pt idx="4">
                  <c:v>Обогащение, передача и трансформация данных</c:v>
                </c:pt>
                <c:pt idx="5">
                  <c:v>Масштабирование веб-сайтов и приложений</c:v>
                </c:pt>
                <c:pt idx="6">
                  <c:v>Решение задач, связанных с IoT</c:v>
                </c:pt>
                <c:pt idx="7">
                  <c:v>Взаимодействие с системами мониторинга</c:v>
                </c:pt>
                <c:pt idx="8">
                  <c:v>Создание микросервисов</c:v>
                </c:pt>
                <c:pt idx="9">
                  <c:v>Создание бэкенда веб-сервиса</c:v>
                </c:pt>
                <c:pt idx="10">
                  <c:v>Создание бэкенда мобильного приложения</c:v>
                </c:pt>
                <c:pt idx="11">
                  <c:v>Построение CI/CD пайплайнов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0.407673860911271</c:v>
                </c:pt>
                <c:pt idx="1">
                  <c:v>0.23741007194244607</c:v>
                </c:pt>
                <c:pt idx="2">
                  <c:v>0.23501199040767384</c:v>
                </c:pt>
                <c:pt idx="3">
                  <c:v>0.22541966426858512</c:v>
                </c:pt>
                <c:pt idx="4">
                  <c:v>0.22541966426858512</c:v>
                </c:pt>
                <c:pt idx="5">
                  <c:v>0.22541966426858512</c:v>
                </c:pt>
                <c:pt idx="6">
                  <c:v>0.21103117505995203</c:v>
                </c:pt>
                <c:pt idx="7">
                  <c:v>0.20143884892086331</c:v>
                </c:pt>
                <c:pt idx="8">
                  <c:v>0.18225419664268586</c:v>
                </c:pt>
                <c:pt idx="9">
                  <c:v>0.18225419664268586</c:v>
                </c:pt>
                <c:pt idx="10">
                  <c:v>0.17505995203836933</c:v>
                </c:pt>
                <c:pt idx="11">
                  <c:v>0.1726618705035971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EC-324F-9011-A90DDCA6E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1324707312"/>
        <c:axId val="1"/>
      </c:barChart>
      <c:catAx>
        <c:axId val="132470731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324707312"/>
        <c:crosses val="autoZero"/>
        <c:crossBetween val="between"/>
      </c:valAx>
      <c:spPr>
        <a:noFill/>
        <a:ln w="1201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 u="none" strike="noStrike" baseline="0">
          <a:solidFill>
            <a:schemeClr val="bg1"/>
          </a:solidFill>
          <a:latin typeface="+mn-lt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C5C60-F37A-814E-99F6-3C775637DBC0}" type="datetimeFigureOut">
              <a:rPr lang="ru-RU" smtClean="0"/>
              <a:t>06.12.2023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BC657-1F7B-DB4E-9001-D45F13547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4387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BA324-014D-41B7-8E83-ECE8F197A959}" type="datetimeFigureOut">
              <a:rPr lang="ru-RU" smtClean="0"/>
              <a:t>06.12.2023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397F6-5F69-4798-869B-9B0266F8F8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844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1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3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7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875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040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292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297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0705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687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3592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861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391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830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070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1163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48809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7806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397F6-5F69-4798-869B-9B0266F8F8FE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790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— короткое назв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16FCEA-3962-254C-AF06-0D4AD61132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3"/>
            <a:ext cx="24382412" cy="137151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A80A86-571C-1A4C-504E-9CD91010B244}"/>
              </a:ext>
            </a:extLst>
          </p:cNvPr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RU" sz="3200">
              <a:ln w="0"/>
              <a:solidFill>
                <a:schemeClr val="tx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C65DEAF-76EE-BA46-A711-24BAFB89A9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94254" y="4926085"/>
            <a:ext cx="16082251" cy="4369663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Тема презентации:</a:t>
            </a:r>
            <a:br>
              <a:rPr lang="ru-RU" dirty="0"/>
            </a:br>
            <a:r>
              <a:rPr lang="ru-RU" dirty="0"/>
              <a:t>о чём пойдёт речь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CA3A475-2E74-2E44-8579-3E87DC10EA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9324" y="11088000"/>
            <a:ext cx="9503651" cy="1755245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tx1"/>
                </a:solidFill>
              </a:defRPr>
            </a:lvl1pPr>
            <a:lvl2pPr>
              <a:defRPr sz="9600"/>
            </a:lvl2pPr>
            <a:lvl3pPr>
              <a:defRPr sz="9600"/>
            </a:lvl3pPr>
            <a:lvl4pPr>
              <a:defRPr sz="9600"/>
            </a:lvl4pPr>
            <a:lvl5pPr>
              <a:defRPr sz="9600"/>
            </a:lvl5pPr>
          </a:lstStyle>
          <a:p>
            <a:pPr lvl="0"/>
            <a:r>
              <a:rPr lang="ru-RU" dirty="0"/>
              <a:t>Константин Константинопольский, менеджер по работе с клиентами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EC5374-210B-A94D-9957-D9B7B679DE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72124" y="11088000"/>
            <a:ext cx="9503651" cy="1755245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tx1"/>
                </a:solidFill>
              </a:defRPr>
            </a:lvl1pPr>
            <a:lvl2pPr>
              <a:defRPr sz="9600"/>
            </a:lvl2pPr>
            <a:lvl3pPr>
              <a:defRPr sz="9600"/>
            </a:lvl3pPr>
            <a:lvl4pPr>
              <a:defRPr sz="9600"/>
            </a:lvl4pPr>
            <a:lvl5pPr>
              <a:defRPr sz="9600"/>
            </a:lvl5pPr>
          </a:lstStyle>
          <a:p>
            <a:pPr lvl="0"/>
            <a:r>
              <a:rPr lang="ru-RU" dirty="0"/>
              <a:t>Константин Константинопольский, менеджер по работе с клиентами</a:t>
            </a:r>
          </a:p>
        </p:txBody>
      </p:sp>
      <p:pic>
        <p:nvPicPr>
          <p:cNvPr id="3" name="Рисунок 19">
            <a:extLst>
              <a:ext uri="{FF2B5EF4-FFF2-40B4-BE49-F238E27FC236}">
                <a16:creationId xmlns:a16="http://schemas.microsoft.com/office/drawing/2014/main" id="{BB88BD5C-51D3-06DD-3E45-B54B238BEA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69" y="1171716"/>
            <a:ext cx="4716000" cy="67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0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 — короткое название">
    <p:bg>
      <p:bgPr>
        <a:solidFill>
          <a:srgbClr val="EF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AC65DEAF-76EE-BA46-A711-24BAFB89A9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94254" y="4926085"/>
            <a:ext cx="16082251" cy="4369663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Тема презентации:</a:t>
            </a:r>
            <a:br>
              <a:rPr lang="ru-RU" dirty="0"/>
            </a:br>
            <a:r>
              <a:rPr lang="ru-RU" dirty="0"/>
              <a:t>о чём пойдёт речь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CA3A475-2E74-2E44-8579-3E87DC10EA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9324" y="11088000"/>
            <a:ext cx="9503651" cy="1755245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tx1"/>
                </a:solidFill>
              </a:defRPr>
            </a:lvl1pPr>
            <a:lvl2pPr>
              <a:defRPr sz="9600"/>
            </a:lvl2pPr>
            <a:lvl3pPr>
              <a:defRPr sz="9600"/>
            </a:lvl3pPr>
            <a:lvl4pPr>
              <a:defRPr sz="9600"/>
            </a:lvl4pPr>
            <a:lvl5pPr>
              <a:defRPr sz="9600"/>
            </a:lvl5pPr>
          </a:lstStyle>
          <a:p>
            <a:pPr lvl="0"/>
            <a:r>
              <a:rPr lang="ru-RU" dirty="0"/>
              <a:t>Константин Константинопольский, менеджер по работе с клиентами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EC5374-210B-A94D-9957-D9B7B679DE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72124" y="11088000"/>
            <a:ext cx="9503651" cy="1755245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tx1"/>
                </a:solidFill>
              </a:defRPr>
            </a:lvl1pPr>
            <a:lvl2pPr>
              <a:defRPr sz="9600"/>
            </a:lvl2pPr>
            <a:lvl3pPr>
              <a:defRPr sz="9600"/>
            </a:lvl3pPr>
            <a:lvl4pPr>
              <a:defRPr sz="9600"/>
            </a:lvl4pPr>
            <a:lvl5pPr>
              <a:defRPr sz="9600"/>
            </a:lvl5pPr>
          </a:lstStyle>
          <a:p>
            <a:pPr lvl="0"/>
            <a:r>
              <a:rPr lang="ru-RU" dirty="0"/>
              <a:t>Константин Константинопольский, менеджер по работе с клиентами</a:t>
            </a:r>
          </a:p>
        </p:txBody>
      </p:sp>
      <p:pic>
        <p:nvPicPr>
          <p:cNvPr id="3" name="Рисунок 19">
            <a:extLst>
              <a:ext uri="{FF2B5EF4-FFF2-40B4-BE49-F238E27FC236}">
                <a16:creationId xmlns:a16="http://schemas.microsoft.com/office/drawing/2014/main" id="{BB88BD5C-51D3-06DD-3E45-B54B238BE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69" y="1171716"/>
            <a:ext cx="4716000" cy="6743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ED0256-41D0-B995-2174-35E0B0982722}"/>
              </a:ext>
            </a:extLst>
          </p:cNvPr>
          <p:cNvSpPr txBox="1"/>
          <p:nvPr userDrawn="1"/>
        </p:nvSpPr>
        <p:spPr>
          <a:xfrm>
            <a:off x="34835690" y="4336026"/>
            <a:ext cx="0" cy="0"/>
          </a:xfrm>
          <a:prstGeom prst="rect">
            <a:avLst/>
          </a:prstGeom>
          <a:solidFill>
            <a:srgbClr val="EFF3F8"/>
          </a:solidFill>
        </p:spPr>
        <p:txBody>
          <a:bodyPr wrap="none" lIns="0" tIns="0" rIns="0" bIns="0" rtlCol="0">
            <a:noAutofit/>
          </a:bodyPr>
          <a:lstStyle/>
          <a:p>
            <a:pPr algn="l"/>
            <a:endParaRPr lang="ru-RU" sz="3200" dirty="0" err="1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01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— длинное назв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16FCEA-3962-254C-AF06-0D4AD61132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3"/>
            <a:ext cx="24382412" cy="137151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567D559-A8EE-4FBE-6C84-C20586E8E0AD}"/>
              </a:ext>
            </a:extLst>
          </p:cNvPr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RU" sz="3200">
              <a:ln w="0"/>
              <a:solidFill>
                <a:schemeClr val="tx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C65DEAF-76EE-BA46-A711-24BAFB89A9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94254" y="4926085"/>
            <a:ext cx="19756034" cy="4369663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Создаем QA-ассистента</a:t>
            </a:r>
            <a:br>
              <a:rPr lang="en-US" dirty="0"/>
            </a:br>
            <a:r>
              <a:rPr lang="ru-RU" dirty="0"/>
              <a:t>для чата на основе</a:t>
            </a:r>
            <a:br>
              <a:rPr lang="en-US" dirty="0"/>
            </a:br>
            <a:r>
              <a:rPr lang="ru-RU" dirty="0"/>
              <a:t>архитектуры трансформеров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CA3A475-2E74-2E44-8579-3E87DC10EA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9324" y="11088000"/>
            <a:ext cx="9503651" cy="1755245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tx1"/>
                </a:solidFill>
              </a:defRPr>
            </a:lvl1pPr>
            <a:lvl2pPr>
              <a:defRPr sz="9600"/>
            </a:lvl2pPr>
            <a:lvl3pPr>
              <a:defRPr sz="9600"/>
            </a:lvl3pPr>
            <a:lvl4pPr>
              <a:defRPr sz="9600"/>
            </a:lvl4pPr>
            <a:lvl5pPr>
              <a:defRPr sz="9600"/>
            </a:lvl5pPr>
          </a:lstStyle>
          <a:p>
            <a:pPr lvl="0"/>
            <a:r>
              <a:rPr lang="ru-RU" dirty="0"/>
              <a:t>Константин Константинопольский, менеджер по работе с клиентами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EC5374-210B-A94D-9957-D9B7B679DE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72124" y="11088000"/>
            <a:ext cx="9503651" cy="1755245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tx1"/>
                </a:solidFill>
              </a:defRPr>
            </a:lvl1pPr>
            <a:lvl2pPr>
              <a:defRPr sz="9600"/>
            </a:lvl2pPr>
            <a:lvl3pPr>
              <a:defRPr sz="9600"/>
            </a:lvl3pPr>
            <a:lvl4pPr>
              <a:defRPr sz="9600"/>
            </a:lvl4pPr>
            <a:lvl5pPr>
              <a:defRPr sz="9600"/>
            </a:lvl5pPr>
          </a:lstStyle>
          <a:p>
            <a:pPr lvl="0"/>
            <a:r>
              <a:rPr lang="ru-RU" dirty="0"/>
              <a:t>Константин Константинопольский, менеджер по работе с клиентами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DD67633-D438-43D1-838E-94082F15B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69" y="1171716"/>
            <a:ext cx="4716000" cy="67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4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н докла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47D1ADD5-42C6-3C4D-82EC-A98363C10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7575" cy="1395438"/>
          </a:xfrm>
          <a:prstGeom prst="rect">
            <a:avLst/>
          </a:prstGeom>
        </p:spPr>
        <p:txBody>
          <a:bodyPr vert="horz" wrap="square" lIns="0" tIns="216000" rIns="0" bIns="180000" rtlCol="0" anchor="t">
            <a:noAutofit/>
          </a:bodyPr>
          <a:lstStyle>
            <a:lvl1pPr>
              <a:lnSpc>
                <a:spcPct val="100000"/>
              </a:lnSpc>
              <a:defRPr sz="7200" b="0"/>
            </a:lvl1pPr>
          </a:lstStyle>
          <a:p>
            <a:r>
              <a:rPr lang="ru-RU" dirty="0"/>
              <a:t>План доклада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3EBCF3-F1F5-42C0-BD4A-3EAB71821683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584000" y="4316001"/>
            <a:ext cx="21228376" cy="4275550"/>
          </a:xfrm>
          <a:prstGeom prst="rect">
            <a:avLst/>
          </a:prstGeom>
        </p:spPr>
        <p:txBody>
          <a:bodyPr lIns="0" tIns="0" rIns="0" bIns="0" numCol="2" spcCol="720000"/>
          <a:lstStyle>
            <a:lvl3pPr marL="720000" indent="-715963">
              <a:defRPr/>
            </a:lvl3pPr>
            <a:lvl4pPr indent="-720000">
              <a:spcAft>
                <a:spcPts val="6200"/>
              </a:spcAft>
              <a:buClr>
                <a:schemeClr val="accent1"/>
              </a:buClr>
              <a:buAutoNum type="arabicPeriod"/>
              <a:defRPr lang="ru-RU" sz="4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</a:lstStyle>
          <a:p>
            <a:pPr lvl="3"/>
            <a:r>
              <a:rPr lang="ru-RU" dirty="0"/>
              <a:t>Текст</a:t>
            </a:r>
          </a:p>
          <a:p>
            <a:pPr marL="720000" lvl="3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</a:pPr>
            <a:r>
              <a:rPr lang="ru-RU" dirty="0"/>
              <a:t>Текст</a:t>
            </a:r>
          </a:p>
          <a:p>
            <a:pPr marL="720000" lvl="3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</a:pPr>
            <a:endParaRPr lang="ru-RU" dirty="0"/>
          </a:p>
          <a:p>
            <a:pPr marL="720000" lvl="3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560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главление-перебивка">
    <p:bg>
      <p:bgPr>
        <a:solidFill>
          <a:srgbClr val="6C9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480B153-FC21-B94E-883C-4D3F5058D99A}"/>
              </a:ext>
            </a:extLst>
          </p:cNvPr>
          <p:cNvSpPr txBox="1">
            <a:spLocks/>
          </p:cNvSpPr>
          <p:nvPr userDrawn="1"/>
        </p:nvSpPr>
        <p:spPr>
          <a:xfrm>
            <a:off x="2416899" y="8404171"/>
            <a:ext cx="18308288" cy="4032357"/>
          </a:xfrm>
          <a:prstGeom prst="rect">
            <a:avLst/>
          </a:prstGeom>
        </p:spPr>
        <p:txBody>
          <a:bodyPr lIns="0"/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7A85CA-AC82-403B-B25E-5B634FFBAC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4000" y="1314000"/>
            <a:ext cx="15001391" cy="874553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6200"/>
              </a:spcAft>
              <a:defRPr sz="7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037" indent="0">
              <a:spcAft>
                <a:spcPts val="6200"/>
              </a:spcAft>
              <a:buNone/>
              <a:defRPr sz="7200">
                <a:solidFill>
                  <a:schemeClr val="accent1">
                    <a:lumMod val="60000"/>
                    <a:lumOff val="40000"/>
                  </a:schemeClr>
                </a:solidFill>
              </a:defRPr>
            </a:lvl2pPr>
            <a:lvl3pPr marL="720000" indent="-715963">
              <a:spcAft>
                <a:spcPts val="6200"/>
              </a:spcAft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Arial" panose="020B0604020202020204" pitchFamily="34" charset="0"/>
              <a:buChar char="•"/>
              <a:defRPr sz="7200">
                <a:solidFill>
                  <a:schemeClr val="accent1">
                    <a:lumMod val="60000"/>
                    <a:lumOff val="40000"/>
                  </a:schemeClr>
                </a:solidFill>
              </a:defRPr>
            </a:lvl3pPr>
            <a:lvl4pPr marL="1080000" indent="-1080000">
              <a:lnSpc>
                <a:spcPct val="90000"/>
              </a:lnSpc>
              <a:spcAft>
                <a:spcPts val="6200"/>
              </a:spcAft>
              <a:buAutoNum type="arabicPeriod"/>
              <a:defRPr lang="ru-RU" sz="7200" kern="1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en-US" dirty="0"/>
              <a:t>Platform Overview</a:t>
            </a:r>
          </a:p>
          <a:p>
            <a:pPr lvl="3"/>
            <a:r>
              <a:rPr lang="en-US" dirty="0"/>
              <a:t>Infrastructure Services</a:t>
            </a:r>
          </a:p>
          <a:p>
            <a:pPr lvl="3"/>
            <a:r>
              <a:rPr lang="en-US" dirty="0"/>
              <a:t>Data Platform</a:t>
            </a:r>
          </a:p>
          <a:p>
            <a:pPr lvl="3"/>
            <a:r>
              <a:rPr lang="en-US" dirty="0"/>
              <a:t>Serverless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0A9E035-D64B-73FB-95BA-D1342CC44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681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бивка синяя">
    <p:bg>
      <p:bgPr>
        <a:solidFill>
          <a:srgbClr val="6C9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480B153-FC21-B94E-883C-4D3F5058D99A}"/>
              </a:ext>
            </a:extLst>
          </p:cNvPr>
          <p:cNvSpPr txBox="1">
            <a:spLocks/>
          </p:cNvSpPr>
          <p:nvPr userDrawn="1"/>
        </p:nvSpPr>
        <p:spPr>
          <a:xfrm>
            <a:off x="2416899" y="8404171"/>
            <a:ext cx="18308288" cy="4032357"/>
          </a:xfrm>
          <a:prstGeom prst="rect">
            <a:avLst/>
          </a:prstGeom>
        </p:spPr>
        <p:txBody>
          <a:bodyPr lIns="0"/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FC35D7D-EA98-304B-895A-6358DAABD8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4000" y="10924227"/>
            <a:ext cx="11710987" cy="1687088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" dirty="0">
                <a:effectLst/>
              </a:rPr>
              <a:t>Подстрочник — на тот случай, когда из названия всё ещё не ясно, о чем пойдет речь</a:t>
            </a:r>
            <a:endParaRPr lang="x-non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12E557D-B0FB-AE47-AB9D-AD5073FAB7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4000" y="1314000"/>
            <a:ext cx="14231227" cy="4666170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  <a:r>
              <a:rPr lang="en-US" dirty="0"/>
              <a:t> </a:t>
            </a:r>
            <a:br>
              <a:rPr lang="ru-RU" dirty="0"/>
            </a:br>
            <a:r>
              <a:rPr lang="ru-RU" dirty="0"/>
              <a:t>или тезис — очень заметно и крупно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89B5098-0881-1EC8-A227-3B8E6F61A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70165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бивка черная"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480B153-FC21-B94E-883C-4D3F5058D99A}"/>
              </a:ext>
            </a:extLst>
          </p:cNvPr>
          <p:cNvSpPr txBox="1">
            <a:spLocks/>
          </p:cNvSpPr>
          <p:nvPr userDrawn="1"/>
        </p:nvSpPr>
        <p:spPr>
          <a:xfrm>
            <a:off x="2416899" y="8404171"/>
            <a:ext cx="18308288" cy="4032357"/>
          </a:xfrm>
          <a:prstGeom prst="rect">
            <a:avLst/>
          </a:prstGeom>
        </p:spPr>
        <p:txBody>
          <a:bodyPr lIns="0"/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FC35D7D-EA98-304B-895A-6358DAABD8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7600" y="10926000"/>
            <a:ext cx="11710987" cy="1687088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" dirty="0">
                <a:effectLst/>
              </a:rPr>
              <a:t>Подстрочник — на тот случай, когда из названия всё ещё не ясно, о чем пойдет речь</a:t>
            </a:r>
            <a:endParaRPr lang="x-non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12E557D-B0FB-AE47-AB9D-AD5073FAB7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4000" y="1314000"/>
            <a:ext cx="14231227" cy="398878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9600" b="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Название раздела</a:t>
            </a:r>
            <a:r>
              <a:rPr lang="en-US" dirty="0"/>
              <a:t> </a:t>
            </a:r>
            <a:br>
              <a:rPr lang="ru-RU" dirty="0"/>
            </a:br>
            <a:r>
              <a:rPr lang="ru-RU" dirty="0"/>
              <a:t>или тезис — очень заметно и крупно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1CFA1CF-2B44-222C-F0BD-1FE6A1AE2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13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о мн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8">
            <a:extLst>
              <a:ext uri="{FF2B5EF4-FFF2-40B4-BE49-F238E27FC236}">
                <a16:creationId xmlns:a16="http://schemas.microsoft.com/office/drawing/2014/main" id="{5AA2D2B1-12E6-43C8-AF66-9089FA1BB9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6938" y="1260164"/>
            <a:ext cx="6584950" cy="6590024"/>
          </a:xfrm>
          <a:prstGeom prst="roundRect">
            <a:avLst>
              <a:gd name="adj" fmla="val 5748"/>
            </a:avLst>
          </a:pr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x-none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FFAC8886-09AA-49A0-8C71-6B232AFBE6BB}"/>
              </a:ext>
            </a:extLst>
          </p:cNvPr>
          <p:cNvSpPr/>
          <p:nvPr userDrawn="1"/>
        </p:nvSpPr>
        <p:spPr>
          <a:xfrm>
            <a:off x="9998075" y="0"/>
            <a:ext cx="14384338" cy="13716000"/>
          </a:xfrm>
          <a:prstGeom prst="rect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RU" sz="3200">
              <a:ln w="0"/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6EA716DA-6E29-164A-9C8C-56896DB81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036" y="8353794"/>
            <a:ext cx="6592250" cy="147732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4800" b="0"/>
            </a:lvl1pPr>
          </a:lstStyle>
          <a:p>
            <a:r>
              <a:rPr lang="ru-RU" dirty="0"/>
              <a:t>Константин Константинопольский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994CE064-353D-3246-B8F2-6320703AE1C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288225" y="1193575"/>
            <a:ext cx="1694216" cy="64633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3000"/>
              </a:spcAft>
              <a:defRPr sz="3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ru-RU" dirty="0"/>
              <a:t>2001</a:t>
            </a:r>
          </a:p>
        </p:txBody>
      </p:sp>
      <p:cxnSp>
        <p:nvCxnSpPr>
          <p:cNvPr id="17" name="Straight Connector 18">
            <a:extLst>
              <a:ext uri="{FF2B5EF4-FFF2-40B4-BE49-F238E27FC236}">
                <a16:creationId xmlns:a16="http://schemas.microsoft.com/office/drawing/2014/main" id="{DEED9A78-7219-4F48-9C3D-22D9DF0F5E24}"/>
              </a:ext>
            </a:extLst>
          </p:cNvPr>
          <p:cNvCxnSpPr>
            <a:cxnSpLocks/>
          </p:cNvCxnSpPr>
          <p:nvPr userDrawn="1"/>
        </p:nvCxnSpPr>
        <p:spPr>
          <a:xfrm flipV="1">
            <a:off x="13298653" y="1490237"/>
            <a:ext cx="0" cy="12225763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  <a:headEnd type="none" w="lg" len="med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D1DA7F9F-F8E9-4DCF-954E-B3A7F3BEB9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88225" y="4119725"/>
            <a:ext cx="1694216" cy="64633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3000"/>
              </a:spcAft>
              <a:defRPr sz="3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ru-RU" dirty="0"/>
              <a:t>2002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124814B5-8E13-4513-96C3-27EB25CEA96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298007" y="7055291"/>
            <a:ext cx="1694216" cy="64633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3000"/>
              </a:spcAft>
              <a:defRPr sz="3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ru-RU" dirty="0"/>
              <a:t>2003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D5035FE0-AAEF-4B34-AD03-5D90323322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298007" y="9981441"/>
            <a:ext cx="1694216" cy="64633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3000"/>
              </a:spcAft>
              <a:defRPr sz="3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ru-RU" dirty="0"/>
              <a:t>2021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8C12DC-021C-4D3C-9E26-825166E5EA3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96540" y="10021585"/>
            <a:ext cx="6602414" cy="1026174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/>
            </a:lvl1pPr>
          </a:lstStyle>
          <a:p>
            <a:pPr lvl="0"/>
            <a:r>
              <a:rPr lang="ru-RU" dirty="0"/>
              <a:t>Руководитель направления платформы данных</a:t>
            </a:r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id="{3ABF3F66-391B-4254-B223-EC64C6603D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497727" y="1255712"/>
            <a:ext cx="5484261" cy="147955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200"/>
              </a:spcAft>
              <a:defRPr sz="3200"/>
            </a:lvl1pPr>
            <a:lvl5pPr>
              <a:defRPr sz="2400"/>
            </a:lvl5pPr>
          </a:lstStyle>
          <a:p>
            <a:pPr lvl="0"/>
            <a:r>
              <a:rPr lang="ru-RU" dirty="0"/>
              <a:t>Компания</a:t>
            </a:r>
            <a:endParaRPr lang="en-US" dirty="0"/>
          </a:p>
          <a:p>
            <a:pPr lvl="4"/>
            <a:r>
              <a:rPr lang="ru-RU" dirty="0"/>
              <a:t>Должность</a:t>
            </a:r>
          </a:p>
        </p:txBody>
      </p:sp>
      <p:sp>
        <p:nvSpPr>
          <p:cNvPr id="37" name="Текст 33">
            <a:extLst>
              <a:ext uri="{FF2B5EF4-FFF2-40B4-BE49-F238E27FC236}">
                <a16:creationId xmlns:a16="http://schemas.microsoft.com/office/drawing/2014/main" id="{FA3F3165-E6AA-4B88-B10D-8AC71B021F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491644" y="4177248"/>
            <a:ext cx="5463838" cy="147955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200"/>
              </a:spcAft>
              <a:defRPr sz="3200"/>
            </a:lvl1pPr>
            <a:lvl5pPr>
              <a:defRPr sz="2400"/>
            </a:lvl5pPr>
          </a:lstStyle>
          <a:p>
            <a:pPr lvl="0"/>
            <a:r>
              <a:rPr lang="ru-RU" dirty="0"/>
              <a:t>Компания</a:t>
            </a:r>
            <a:endParaRPr lang="en-US" dirty="0"/>
          </a:p>
          <a:p>
            <a:pPr lvl="4"/>
            <a:r>
              <a:rPr lang="ru-RU" dirty="0"/>
              <a:t>Должность</a:t>
            </a:r>
          </a:p>
        </p:txBody>
      </p:sp>
      <p:sp>
        <p:nvSpPr>
          <p:cNvPr id="38" name="Текст 33">
            <a:extLst>
              <a:ext uri="{FF2B5EF4-FFF2-40B4-BE49-F238E27FC236}">
                <a16:creationId xmlns:a16="http://schemas.microsoft.com/office/drawing/2014/main" id="{036A3957-0A6B-49E0-9400-BD64FD915A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5491644" y="7099920"/>
            <a:ext cx="5484261" cy="147955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200"/>
              </a:spcAft>
              <a:defRPr sz="3200"/>
            </a:lvl1pPr>
            <a:lvl5pPr>
              <a:defRPr sz="2400"/>
            </a:lvl5pPr>
          </a:lstStyle>
          <a:p>
            <a:pPr lvl="0"/>
            <a:r>
              <a:rPr lang="ru-RU" dirty="0"/>
              <a:t>Компания</a:t>
            </a:r>
            <a:endParaRPr lang="en-US" dirty="0"/>
          </a:p>
          <a:p>
            <a:pPr lvl="4"/>
            <a:r>
              <a:rPr lang="ru-RU" dirty="0"/>
              <a:t>Должность</a:t>
            </a:r>
          </a:p>
        </p:txBody>
      </p:sp>
      <p:sp>
        <p:nvSpPr>
          <p:cNvPr id="39" name="Текст 33">
            <a:extLst>
              <a:ext uri="{FF2B5EF4-FFF2-40B4-BE49-F238E27FC236}">
                <a16:creationId xmlns:a16="http://schemas.microsoft.com/office/drawing/2014/main" id="{B5AEA401-C3BD-4787-BC28-5545730BEDB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485561" y="10021456"/>
            <a:ext cx="5463838" cy="147955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200"/>
              </a:spcAft>
              <a:defRPr sz="3200"/>
            </a:lvl1pPr>
            <a:lvl5pPr>
              <a:defRPr sz="2400"/>
            </a:lvl5pPr>
          </a:lstStyle>
          <a:p>
            <a:pPr lvl="0"/>
            <a:r>
              <a:rPr lang="ru-RU" dirty="0"/>
              <a:t>Компания</a:t>
            </a:r>
            <a:endParaRPr lang="en-US" dirty="0"/>
          </a:p>
          <a:p>
            <a:pPr lvl="4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336525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о мн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28">
            <a:extLst>
              <a:ext uri="{FF2B5EF4-FFF2-40B4-BE49-F238E27FC236}">
                <a16:creationId xmlns:a16="http://schemas.microsoft.com/office/drawing/2014/main" id="{69D2E8EE-388D-490A-86A9-867907F8DB8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303802" y="1260163"/>
            <a:ext cx="9508573" cy="10619099"/>
          </a:xfrm>
          <a:prstGeom prst="roundRect">
            <a:avLst>
              <a:gd name="adj" fmla="val 3660"/>
            </a:avLst>
          </a:pr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6EA716DA-6E29-164A-9C8C-56896DB81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7601" y="1332222"/>
            <a:ext cx="10974288" cy="398878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90000"/>
              </a:lnSpc>
              <a:defRPr sz="9600" b="0"/>
            </a:lvl1pPr>
          </a:lstStyle>
          <a:p>
            <a:r>
              <a:rPr lang="ru-RU" dirty="0"/>
              <a:t>Всеволод</a:t>
            </a:r>
            <a:br>
              <a:rPr lang="ru-RU" dirty="0"/>
            </a:br>
            <a:r>
              <a:rPr lang="ru-RU" dirty="0" err="1"/>
              <a:t>Грабельников</a:t>
            </a:r>
            <a:br>
              <a:rPr lang="ru-RU" dirty="0"/>
            </a:b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8C12DC-021C-4D3C-9E26-825166E5EA3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92815" y="10612674"/>
            <a:ext cx="6602414" cy="120032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3600"/>
            </a:lvl1pPr>
          </a:lstStyle>
          <a:p>
            <a:pPr lvl="0"/>
            <a:r>
              <a:rPr lang="ru-RU" dirty="0"/>
              <a:t>Руководитель направления платформы данных</a:t>
            </a:r>
          </a:p>
        </p:txBody>
      </p:sp>
    </p:spTree>
    <p:extLst>
      <p:ext uri="{BB962C8B-B14F-4D97-AF65-F5344CB8AC3E}">
        <p14:creationId xmlns:p14="http://schemas.microsoft.com/office/powerpoint/2010/main" val="425684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керы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6EA716DA-6E29-164A-9C8C-56896DB81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7458" y="8367392"/>
            <a:ext cx="6584992" cy="147732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sz="4800" b="0"/>
            </a:lvl1pPr>
          </a:lstStyle>
          <a:p>
            <a:r>
              <a:rPr lang="ru-RU" dirty="0"/>
              <a:t>Имя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16" name="Freeform 28">
            <a:extLst>
              <a:ext uri="{FF2B5EF4-FFF2-40B4-BE49-F238E27FC236}">
                <a16:creationId xmlns:a16="http://schemas.microsoft.com/office/drawing/2014/main" id="{69D2E8EE-388D-490A-86A9-867907F8DB8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7458" y="1252711"/>
            <a:ext cx="6607772" cy="6590024"/>
          </a:xfrm>
          <a:prstGeom prst="roundRect">
            <a:avLst>
              <a:gd name="adj" fmla="val 5671"/>
            </a:avLst>
          </a:pr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8C12DC-021C-4D3C-9E26-825166E5EA3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89484" y="10023723"/>
            <a:ext cx="6605745" cy="1200328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3200"/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15" name="Freeform 28">
            <a:extLst>
              <a:ext uri="{FF2B5EF4-FFF2-40B4-BE49-F238E27FC236}">
                <a16:creationId xmlns:a16="http://schemas.microsoft.com/office/drawing/2014/main" id="{23429E16-7A5D-4642-8856-A0C3BF4B44C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896030" y="1259526"/>
            <a:ext cx="6607772" cy="6590024"/>
          </a:xfrm>
          <a:prstGeom prst="roundRect">
            <a:avLst>
              <a:gd name="adj" fmla="val 5671"/>
            </a:avLst>
          </a:pr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x-none"/>
          </a:p>
        </p:txBody>
      </p:sp>
      <p:sp>
        <p:nvSpPr>
          <p:cNvPr id="17" name="Freeform 28">
            <a:extLst>
              <a:ext uri="{FF2B5EF4-FFF2-40B4-BE49-F238E27FC236}">
                <a16:creationId xmlns:a16="http://schemas.microsoft.com/office/drawing/2014/main" id="{0EBE3F57-DF07-4B44-9F98-BD2E9E5F7D7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6204603" y="1252711"/>
            <a:ext cx="6607772" cy="6590024"/>
          </a:xfrm>
          <a:prstGeom prst="roundRect">
            <a:avLst>
              <a:gd name="adj" fmla="val 5671"/>
            </a:avLst>
          </a:pr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x-none"/>
          </a:p>
        </p:txBody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id="{18E6EFED-C547-4884-BA08-9955EAA3CC9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11309" y="10023723"/>
            <a:ext cx="6567620" cy="1200328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3200"/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1" name="Текст 4">
            <a:extLst>
              <a:ext uri="{FF2B5EF4-FFF2-40B4-BE49-F238E27FC236}">
                <a16:creationId xmlns:a16="http://schemas.microsoft.com/office/drawing/2014/main" id="{FD0AB046-BF44-4494-B317-2F19120D17C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233133" y="10023723"/>
            <a:ext cx="6559795" cy="1200328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3200"/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AE5E65-4BAD-433C-8F41-A4A52D0EAD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05048" y="8367713"/>
            <a:ext cx="6573881" cy="1476375"/>
          </a:xfrm>
          <a:prstGeom prst="rect">
            <a:avLst/>
          </a:prstGeom>
        </p:spPr>
        <p:txBody>
          <a:bodyPr lIns="0" tIns="0" rIns="0" bIns="0"/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ru-RU" sz="48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Имя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2FABDB4F-03DC-403C-A139-7B449DD6452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21075" y="8367392"/>
            <a:ext cx="6573880" cy="1476375"/>
          </a:xfrm>
          <a:prstGeom prst="rect">
            <a:avLst/>
          </a:prstGeom>
        </p:spPr>
        <p:txBody>
          <a:bodyPr lIns="0" tIns="0" rIns="0" bIns="0"/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ru-RU" sz="48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Имя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</p:spTree>
    <p:extLst>
      <p:ext uri="{BB962C8B-B14F-4D97-AF65-F5344CB8AC3E}">
        <p14:creationId xmlns:p14="http://schemas.microsoft.com/office/powerpoint/2010/main" val="31019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скетичный слайд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6D2C6660-F409-5C49-B3F1-0426C4CC55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5325" y="4165200"/>
            <a:ext cx="16096250" cy="1712360"/>
          </a:xfrm>
          <a:prstGeom prst="rect">
            <a:avLst/>
          </a:prstGeom>
        </p:spPr>
        <p:txBody>
          <a:bodyPr lIns="0" tIns="36000" rIns="0" bIns="0">
            <a:noAutofit/>
          </a:bodyPr>
          <a:lstStyle>
            <a:lvl1pPr>
              <a:spcAft>
                <a:spcPts val="3000"/>
              </a:spcAft>
              <a:defRPr sz="3600" b="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ru-RU" dirty="0"/>
              <a:t>Подзаголовок на случай, если из заголовка не до конца понятно, о чём пойдет речь. Если подзаголовок не нужен — просто удали его</a:t>
            </a: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BB03A35C-34E0-6342-9B65-F21D4CA76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1116459"/>
            <a:ext cx="16090313" cy="2561331"/>
          </a:xfrm>
          <a:prstGeom prst="rect">
            <a:avLst/>
          </a:prstGeom>
        </p:spPr>
        <p:txBody>
          <a:bodyPr vert="horz" wrap="square" lIns="0" tIns="216000" rIns="0" bIns="180000" rtlCol="0" anchor="t">
            <a:noAutofit/>
          </a:bodyPr>
          <a:lstStyle>
            <a:lvl1pPr>
              <a:lnSpc>
                <a:spcPct val="90000"/>
              </a:lnSpc>
              <a:defRPr sz="9600" b="0"/>
            </a:lvl1pPr>
          </a:lstStyle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7C948FC9-3CC9-4E69-A5BA-A9ED097EB2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79563" y="6039680"/>
            <a:ext cx="15976917" cy="662491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400"/>
              </a:spcAft>
              <a:defRPr/>
            </a:lvl1pPr>
            <a:lvl2pPr marL="36" indent="0">
              <a:spcAft>
                <a:spcPts val="3000"/>
              </a:spcAft>
              <a:buNone/>
              <a:defRPr/>
            </a:lvl2pPr>
            <a:lvl3pPr marL="540000" indent="-540000"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lvl3pPr>
            <a:lvl4pPr marL="540000" indent="-540000">
              <a:spcAft>
                <a:spcPts val="2400"/>
              </a:spcAft>
              <a:buClr>
                <a:schemeClr val="accent1"/>
              </a:buClr>
              <a:defRPr/>
            </a:lvl4pPr>
            <a:lvl5pPr>
              <a:spcAft>
                <a:spcPts val="2400"/>
              </a:spcAft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24772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скетич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BB03A35C-34E0-6342-9B65-F21D4CA76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80147"/>
            <a:ext cx="16097575" cy="730363"/>
          </a:xfrm>
          <a:prstGeom prst="rect">
            <a:avLst/>
          </a:prstGeom>
        </p:spPr>
        <p:txBody>
          <a:bodyPr vert="horz" wrap="square" lIns="0" tIns="216000" rIns="0" bIns="180000" rtlCol="0" anchor="t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36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Заголовок, который выполняет навигационную функцию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061609F-050C-435B-BC34-F5C9EA41ED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5751" y="2773165"/>
            <a:ext cx="16097575" cy="43910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spcAft>
                <a:spcPts val="4200"/>
              </a:spcAft>
              <a:defRPr sz="7200"/>
            </a:lvl1pPr>
            <a:lvl2pPr marL="0" indent="0">
              <a:spcAft>
                <a:spcPts val="3600"/>
              </a:spcAft>
              <a:buNone/>
              <a:defRPr sz="4800" b="0"/>
            </a:lvl2pPr>
            <a:lvl3pPr marL="540000" indent="-540000"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lvl3pPr>
            <a:lvl4pPr marL="540000" indent="-540000">
              <a:spcAft>
                <a:spcPts val="2400"/>
              </a:spcAft>
              <a:buClr>
                <a:schemeClr val="accent1"/>
              </a:buClr>
              <a:defRPr/>
            </a:lvl4pPr>
            <a:lvl5pPr marL="0">
              <a:defRPr sz="32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69552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6EA716DA-6E29-164A-9C8C-56896DB81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7575" cy="1507863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207075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6EA716DA-6E29-164A-9C8C-56896DB81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7575" cy="1507863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994CE064-353D-3246-B8F2-6320703AE1C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4000" y="2376000"/>
            <a:ext cx="16097575" cy="1712360"/>
          </a:xfrm>
          <a:prstGeom prst="rect">
            <a:avLst/>
          </a:prstGeom>
        </p:spPr>
        <p:txBody>
          <a:bodyPr lIns="0" tIns="36000" rIns="0" bIns="0"/>
          <a:lstStyle>
            <a:lvl1pPr>
              <a:spcAft>
                <a:spcPts val="3000"/>
              </a:spcAft>
              <a:defRPr sz="3600" b="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ru-RU" dirty="0"/>
              <a:t>Подзаголовок на случай, если из заголовка не до конца понятно, о чём пойдет речь. Если подзаголовок не нужен — просто удали его</a:t>
            </a:r>
          </a:p>
        </p:txBody>
      </p:sp>
    </p:spTree>
    <p:extLst>
      <p:ext uri="{BB962C8B-B14F-4D97-AF65-F5344CB8AC3E}">
        <p14:creationId xmlns:p14="http://schemas.microsoft.com/office/powerpoint/2010/main" val="2563866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вигация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1235634-5A37-6941-C275-67608D3B5712}"/>
              </a:ext>
            </a:extLst>
          </p:cNvPr>
          <p:cNvSpPr/>
          <p:nvPr userDrawn="1"/>
        </p:nvSpPr>
        <p:spPr>
          <a:xfrm>
            <a:off x="-1" y="0"/>
            <a:ext cx="10734675" cy="13716000"/>
          </a:xfrm>
          <a:prstGeom prst="rect">
            <a:avLst/>
          </a:prstGeom>
          <a:solidFill>
            <a:srgbClr val="6B95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RU" sz="3200">
              <a:ln w="0"/>
              <a:solidFill>
                <a:schemeClr val="tx1"/>
              </a:solidFill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9016320-22E1-7DBF-D9FA-835640A17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ADB4530F-6C9F-96E7-C2AD-6B62F9111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4000" y="900000"/>
            <a:ext cx="10975976" cy="1471511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854A99D8-846E-67C2-60C6-FB6F1740CE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84000" y="1486600"/>
            <a:ext cx="8047363" cy="857363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6200"/>
              </a:spcAft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037" indent="0">
              <a:spcAft>
                <a:spcPts val="6200"/>
              </a:spcAft>
              <a:buNone/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2pPr>
            <a:lvl3pPr marL="720000" indent="-715963">
              <a:spcAft>
                <a:spcPts val="6200"/>
              </a:spcAft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Arial" panose="020B0604020202020204" pitchFamily="34" charset="0"/>
              <a:buChar char="•"/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3pPr>
            <a:lvl4pPr marL="1080000" indent="-1080000">
              <a:lnSpc>
                <a:spcPct val="90000"/>
              </a:lnSpc>
              <a:spcAft>
                <a:spcPts val="6200"/>
              </a:spcAft>
              <a:buAutoNum type="arabicPeriod"/>
              <a:defRPr lang="ru-RU" sz="4800" kern="1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</a:lstStyle>
          <a:p>
            <a:pPr lvl="3"/>
            <a:r>
              <a:rPr lang="en-US" dirty="0"/>
              <a:t>Platform Overview</a:t>
            </a:r>
          </a:p>
          <a:p>
            <a:pPr lvl="3"/>
            <a:r>
              <a:rPr lang="en-US" dirty="0"/>
              <a:t>Infrastructure Services</a:t>
            </a:r>
          </a:p>
          <a:p>
            <a:pPr lvl="3"/>
            <a:r>
              <a:rPr lang="en-US" dirty="0"/>
              <a:t>Data Platform</a:t>
            </a:r>
          </a:p>
          <a:p>
            <a:pPr lvl="3"/>
            <a:r>
              <a:rPr lang="en-US" dirty="0"/>
              <a:t>Serverless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79EB2570-CA8A-4086-9D87-B6DB680A3BA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838750" y="5826279"/>
            <a:ext cx="10993101" cy="662491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400"/>
              </a:spcAft>
              <a:defRPr/>
            </a:lvl1pPr>
            <a:lvl2pPr marL="36" indent="0">
              <a:spcAft>
                <a:spcPts val="3000"/>
              </a:spcAft>
              <a:buNone/>
              <a:defRPr/>
            </a:lvl2pPr>
            <a:lvl3pPr marL="540000" indent="-540000"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lvl3pPr>
            <a:lvl4pPr marL="540000" indent="-540000">
              <a:spcAft>
                <a:spcPts val="2400"/>
              </a:spcAft>
              <a:buClr>
                <a:schemeClr val="accent1"/>
              </a:buClr>
              <a:defRPr/>
            </a:lvl4pPr>
            <a:lvl5pPr>
              <a:spcAft>
                <a:spcPts val="2400"/>
              </a:spcAft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592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вигация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1235634-5A37-6941-C275-67608D3B5712}"/>
              </a:ext>
            </a:extLst>
          </p:cNvPr>
          <p:cNvSpPr/>
          <p:nvPr userDrawn="1"/>
        </p:nvSpPr>
        <p:spPr>
          <a:xfrm>
            <a:off x="0" y="0"/>
            <a:ext cx="8894764" cy="13716000"/>
          </a:xfrm>
          <a:prstGeom prst="rect">
            <a:avLst/>
          </a:prstGeom>
          <a:solidFill>
            <a:srgbClr val="6B95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RU" sz="3200">
              <a:ln w="0"/>
              <a:solidFill>
                <a:schemeClr val="tx1"/>
              </a:solidFill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9016320-22E1-7DBF-D9FA-835640A17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ADB4530F-6C9F-96E7-C2AD-6B62F9111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08000" y="900000"/>
            <a:ext cx="12821901" cy="1471511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5E417A77-D709-263E-8FE4-EF4E7EE9026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84000" y="1568000"/>
            <a:ext cx="6218563" cy="874553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6200"/>
              </a:spcAft>
              <a:defRPr sz="7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037" indent="0">
              <a:spcAft>
                <a:spcPts val="6200"/>
              </a:spcAft>
              <a:buNone/>
              <a:defRPr sz="7200">
                <a:solidFill>
                  <a:schemeClr val="accent1">
                    <a:lumMod val="60000"/>
                    <a:lumOff val="40000"/>
                  </a:schemeClr>
                </a:solidFill>
              </a:defRPr>
            </a:lvl2pPr>
            <a:lvl3pPr marL="720000" indent="-715963">
              <a:spcAft>
                <a:spcPts val="6200"/>
              </a:spcAft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Arial" panose="020B0604020202020204" pitchFamily="34" charset="0"/>
              <a:buChar char="•"/>
              <a:defRPr sz="7200">
                <a:solidFill>
                  <a:schemeClr val="accent1">
                    <a:lumMod val="60000"/>
                    <a:lumOff val="40000"/>
                  </a:schemeClr>
                </a:solidFill>
              </a:defRPr>
            </a:lvl3pPr>
            <a:lvl4pPr marL="1080000" indent="-1080000">
              <a:lnSpc>
                <a:spcPct val="100000"/>
              </a:lnSpc>
              <a:spcAft>
                <a:spcPts val="4400"/>
              </a:spcAft>
              <a:buClr>
                <a:schemeClr val="accent1">
                  <a:lumMod val="60000"/>
                  <a:lumOff val="40000"/>
                </a:schemeClr>
              </a:buClr>
              <a:buAutoNum type="arabicPeriod"/>
              <a:defRPr lang="ru-RU" sz="3600" kern="1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</a:lstStyle>
          <a:p>
            <a:pPr lvl="3"/>
            <a:r>
              <a:rPr lang="en-US" dirty="0"/>
              <a:t>Platform Overview</a:t>
            </a:r>
          </a:p>
          <a:p>
            <a:pPr lvl="3"/>
            <a:r>
              <a:rPr lang="en-US" dirty="0"/>
              <a:t>Infrastructure Services</a:t>
            </a:r>
          </a:p>
          <a:p>
            <a:pPr lvl="3"/>
            <a:r>
              <a:rPr lang="en-US" dirty="0"/>
              <a:t>Data Platform</a:t>
            </a:r>
          </a:p>
          <a:p>
            <a:pPr lvl="3"/>
            <a:r>
              <a:rPr lang="en-US" dirty="0"/>
              <a:t>Serverless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3E7B4C6A-513A-432E-AB9E-99C2A15D66A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008000" y="4206050"/>
            <a:ext cx="10993101" cy="662491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400"/>
              </a:spcAft>
              <a:defRPr/>
            </a:lvl1pPr>
            <a:lvl2pPr marL="36" indent="0">
              <a:spcAft>
                <a:spcPts val="3000"/>
              </a:spcAft>
              <a:buNone/>
              <a:defRPr/>
            </a:lvl2pPr>
            <a:lvl3pPr marL="540000" indent="-540000"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lvl3pPr>
            <a:lvl4pPr marL="540000" indent="-540000">
              <a:spcAft>
                <a:spcPts val="2400"/>
              </a:spcAft>
              <a:buClr>
                <a:schemeClr val="accent1"/>
              </a:buClr>
              <a:defRPr/>
            </a:lvl4pPr>
            <a:lvl5pPr>
              <a:spcAft>
                <a:spcPts val="2400"/>
              </a:spcAft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78575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меньшенны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6EA716DA-6E29-164A-9C8C-56896DB81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1205798"/>
            <a:ext cx="16097575" cy="1102179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>
              <a:defRPr sz="4800" b="0"/>
            </a:lvl1pPr>
          </a:lstStyle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216077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тези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76B50887-D578-C141-8BE7-50A9BA86B4AE}"/>
              </a:ext>
            </a:extLst>
          </p:cNvPr>
          <p:cNvSpPr txBox="1">
            <a:spLocks/>
          </p:cNvSpPr>
          <p:nvPr userDrawn="1"/>
        </p:nvSpPr>
        <p:spPr>
          <a:xfrm>
            <a:off x="5962650" y="12288933"/>
            <a:ext cx="13897852" cy="1170097"/>
          </a:xfrm>
          <a:prstGeom prst="rect">
            <a:avLst/>
          </a:prstGeom>
        </p:spPr>
        <p:txBody>
          <a:bodyPr vert="horz" lIns="0" tIns="198000" rIns="0" bIns="0" rtlCol="0" anchor="t">
            <a:no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/>
          </a:p>
        </p:txBody>
      </p:sp>
      <p:cxnSp>
        <p:nvCxnSpPr>
          <p:cNvPr id="13" name="Straight Connector 21">
            <a:extLst>
              <a:ext uri="{FF2B5EF4-FFF2-40B4-BE49-F238E27FC236}">
                <a16:creationId xmlns:a16="http://schemas.microsoft.com/office/drawing/2014/main" id="{873608E4-2262-42C5-8DA9-FB669DAB063D}"/>
              </a:ext>
            </a:extLst>
          </p:cNvPr>
          <p:cNvCxnSpPr>
            <a:cxnSpLocks/>
          </p:cNvCxnSpPr>
          <p:nvPr userDrawn="1"/>
        </p:nvCxnSpPr>
        <p:spPr>
          <a:xfrm>
            <a:off x="1584000" y="6392863"/>
            <a:ext cx="621856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3">
            <a:extLst>
              <a:ext uri="{FF2B5EF4-FFF2-40B4-BE49-F238E27FC236}">
                <a16:creationId xmlns:a16="http://schemas.microsoft.com/office/drawing/2014/main" id="{95B2462D-08C5-4ED1-BE44-FCFE5547A14B}"/>
              </a:ext>
            </a:extLst>
          </p:cNvPr>
          <p:cNvCxnSpPr>
            <a:cxnSpLocks/>
          </p:cNvCxnSpPr>
          <p:nvPr userDrawn="1"/>
        </p:nvCxnSpPr>
        <p:spPr>
          <a:xfrm>
            <a:off x="8859444" y="6392863"/>
            <a:ext cx="621856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5">
            <a:extLst>
              <a:ext uri="{FF2B5EF4-FFF2-40B4-BE49-F238E27FC236}">
                <a16:creationId xmlns:a16="http://schemas.microsoft.com/office/drawing/2014/main" id="{4B4D4818-0E96-4E6F-9DB6-53D86EB84EF8}"/>
              </a:ext>
            </a:extLst>
          </p:cNvPr>
          <p:cNvCxnSpPr>
            <a:cxnSpLocks/>
          </p:cNvCxnSpPr>
          <p:nvPr userDrawn="1"/>
        </p:nvCxnSpPr>
        <p:spPr>
          <a:xfrm>
            <a:off x="16254157" y="6392863"/>
            <a:ext cx="621856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2DBC27F-8328-4059-BA1C-F161D1E4337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73626" y="4620308"/>
            <a:ext cx="1649412" cy="1584324"/>
          </a:xfrm>
          <a:prstGeom prst="rect">
            <a:avLst/>
          </a:prstGeom>
        </p:spPr>
        <p:txBody>
          <a:bodyPr lIns="0" tIns="0" rIns="0" bIns="0"/>
          <a:lstStyle>
            <a:lvl1pPr>
              <a:defRPr sz="9600"/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67F13FED-6AD9-48D0-AB97-6CC6D6D5D68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0569" y="4620308"/>
            <a:ext cx="1649412" cy="1584324"/>
          </a:xfrm>
          <a:prstGeom prst="rect">
            <a:avLst/>
          </a:prstGeom>
        </p:spPr>
        <p:txBody>
          <a:bodyPr lIns="0" tIns="0" rIns="0" bIns="0"/>
          <a:lstStyle>
            <a:lvl1pPr>
              <a:defRPr sz="9600"/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59A6212A-1C95-4A54-A00C-FF3A9787B0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231566" y="4620308"/>
            <a:ext cx="1649412" cy="1584324"/>
          </a:xfrm>
          <a:prstGeom prst="rect">
            <a:avLst/>
          </a:prstGeom>
        </p:spPr>
        <p:txBody>
          <a:bodyPr lIns="0" tIns="0" rIns="0" bIns="0"/>
          <a:lstStyle>
            <a:lvl1pPr>
              <a:defRPr sz="9600"/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8B656091-C1F9-4A1A-BCDC-95C95A14768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94763" y="6765386"/>
            <a:ext cx="6223000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72677B9-B955-4B72-AE44-563C7CCA48D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79563" y="6765386"/>
            <a:ext cx="6223000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2E8D0981-858D-4C31-93AB-B8B3FD82DF6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6221075" y="6765386"/>
            <a:ext cx="6223000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Заголовок 3">
            <a:extLst>
              <a:ext uri="{FF2B5EF4-FFF2-40B4-BE49-F238E27FC236}">
                <a16:creationId xmlns:a16="http://schemas.microsoft.com/office/drawing/2014/main" id="{4B4CF779-3D11-25B6-D4D0-221DE402E8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7575" cy="1507863"/>
          </a:xfrm>
          <a:prstGeom prst="rect">
            <a:avLst/>
          </a:prstGeom>
        </p:spPr>
        <p:txBody>
          <a:bodyPr vert="horz" wrap="square" lIns="0" tIns="216000" rIns="0" bIns="180000" rtlCol="0" anchor="t">
            <a:sp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698625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тези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76B50887-D578-C141-8BE7-50A9BA86B4AE}"/>
              </a:ext>
            </a:extLst>
          </p:cNvPr>
          <p:cNvSpPr txBox="1">
            <a:spLocks/>
          </p:cNvSpPr>
          <p:nvPr userDrawn="1"/>
        </p:nvSpPr>
        <p:spPr>
          <a:xfrm>
            <a:off x="5962650" y="12288933"/>
            <a:ext cx="13897852" cy="1170097"/>
          </a:xfrm>
          <a:prstGeom prst="rect">
            <a:avLst/>
          </a:prstGeom>
        </p:spPr>
        <p:txBody>
          <a:bodyPr vert="horz" lIns="0" tIns="198000" rIns="0" bIns="0" rtlCol="0" anchor="t">
            <a:no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/>
          </a:p>
        </p:txBody>
      </p:sp>
      <p:cxnSp>
        <p:nvCxnSpPr>
          <p:cNvPr id="13" name="Straight Connector 21">
            <a:extLst>
              <a:ext uri="{FF2B5EF4-FFF2-40B4-BE49-F238E27FC236}">
                <a16:creationId xmlns:a16="http://schemas.microsoft.com/office/drawing/2014/main" id="{873608E4-2262-42C5-8DA9-FB669DAB063D}"/>
              </a:ext>
            </a:extLst>
          </p:cNvPr>
          <p:cNvCxnSpPr>
            <a:cxnSpLocks/>
          </p:cNvCxnSpPr>
          <p:nvPr userDrawn="1"/>
        </p:nvCxnSpPr>
        <p:spPr>
          <a:xfrm>
            <a:off x="1584000" y="6392863"/>
            <a:ext cx="365316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3">
            <a:extLst>
              <a:ext uri="{FF2B5EF4-FFF2-40B4-BE49-F238E27FC236}">
                <a16:creationId xmlns:a16="http://schemas.microsoft.com/office/drawing/2014/main" id="{95B2462D-08C5-4ED1-BE44-FCFE5547A14B}"/>
              </a:ext>
            </a:extLst>
          </p:cNvPr>
          <p:cNvCxnSpPr>
            <a:cxnSpLocks/>
          </p:cNvCxnSpPr>
          <p:nvPr userDrawn="1"/>
        </p:nvCxnSpPr>
        <p:spPr>
          <a:xfrm>
            <a:off x="7030652" y="6392863"/>
            <a:ext cx="370402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id="{32DBC27F-8328-4059-BA1C-F161D1E4337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73626" y="4620308"/>
            <a:ext cx="1649412" cy="1584324"/>
          </a:xfrm>
          <a:prstGeom prst="rect">
            <a:avLst/>
          </a:prstGeom>
        </p:spPr>
        <p:txBody>
          <a:bodyPr lIns="0" tIns="0" rIns="0" bIns="0"/>
          <a:lstStyle>
            <a:lvl1pPr>
              <a:defRPr sz="9600"/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67F13FED-6AD9-48D0-AB97-6CC6D6D5D68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81777" y="4620308"/>
            <a:ext cx="1649412" cy="1584324"/>
          </a:xfrm>
          <a:prstGeom prst="rect">
            <a:avLst/>
          </a:prstGeom>
        </p:spPr>
        <p:txBody>
          <a:bodyPr lIns="0" tIns="0" rIns="0" bIns="0"/>
          <a:lstStyle>
            <a:lvl1pPr>
              <a:defRPr sz="9600"/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8B656091-C1F9-4A1A-BCDC-95C95A14768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065971" y="6765386"/>
            <a:ext cx="3704023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72677B9-B955-4B72-AE44-563C7CCA48D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79563" y="6765386"/>
            <a:ext cx="3653163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21">
            <a:extLst>
              <a:ext uri="{FF2B5EF4-FFF2-40B4-BE49-F238E27FC236}">
                <a16:creationId xmlns:a16="http://schemas.microsoft.com/office/drawing/2014/main" id="{04BACDF3-BED1-43F2-A53F-7DA48D1A021D}"/>
              </a:ext>
            </a:extLst>
          </p:cNvPr>
          <p:cNvCxnSpPr>
            <a:cxnSpLocks/>
          </p:cNvCxnSpPr>
          <p:nvPr userDrawn="1"/>
        </p:nvCxnSpPr>
        <p:spPr>
          <a:xfrm>
            <a:off x="12600162" y="6392863"/>
            <a:ext cx="365316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3">
            <a:extLst>
              <a:ext uri="{FF2B5EF4-FFF2-40B4-BE49-F238E27FC236}">
                <a16:creationId xmlns:a16="http://schemas.microsoft.com/office/drawing/2014/main" id="{D12268FF-67BF-4C0E-A897-BD4DE6609A34}"/>
              </a:ext>
            </a:extLst>
          </p:cNvPr>
          <p:cNvCxnSpPr>
            <a:cxnSpLocks/>
          </p:cNvCxnSpPr>
          <p:nvPr userDrawn="1"/>
        </p:nvCxnSpPr>
        <p:spPr>
          <a:xfrm>
            <a:off x="18046814" y="6392863"/>
            <a:ext cx="370402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Текст 2">
            <a:extLst>
              <a:ext uri="{FF2B5EF4-FFF2-40B4-BE49-F238E27FC236}">
                <a16:creationId xmlns:a16="http://schemas.microsoft.com/office/drawing/2014/main" id="{D777C913-3CFE-4C46-95F0-F94CC0A32A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589788" y="4620308"/>
            <a:ext cx="1649412" cy="1584324"/>
          </a:xfrm>
          <a:prstGeom prst="rect">
            <a:avLst/>
          </a:prstGeom>
        </p:spPr>
        <p:txBody>
          <a:bodyPr lIns="0" tIns="0" rIns="0" bIns="0"/>
          <a:lstStyle>
            <a:lvl1pPr>
              <a:defRPr sz="9600"/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17214D3A-65D4-4734-9A18-E41CE3B9CDE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097939" y="4620308"/>
            <a:ext cx="1649412" cy="1584324"/>
          </a:xfrm>
          <a:prstGeom prst="rect">
            <a:avLst/>
          </a:prstGeom>
        </p:spPr>
        <p:txBody>
          <a:bodyPr lIns="0" tIns="0" rIns="0" bIns="0"/>
          <a:lstStyle>
            <a:lvl1pPr>
              <a:defRPr sz="9600"/>
            </a:lvl1pPr>
          </a:lstStyle>
          <a:p>
            <a:pPr lvl="0"/>
            <a:r>
              <a:rPr lang="en-US" dirty="0"/>
              <a:t>4</a:t>
            </a:r>
            <a:endParaRPr lang="ru-RU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03210D3-9399-4B6A-8D38-AFA9D34E216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8082133" y="6765386"/>
            <a:ext cx="3704023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ADF8814-2DC4-4D96-977C-C14178AC3F0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2595725" y="6765386"/>
            <a:ext cx="3653163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A1E3FA94-5B18-9E7B-B1EE-C1898A8AAA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7575" cy="1507863"/>
          </a:xfrm>
          <a:prstGeom prst="rect">
            <a:avLst/>
          </a:prstGeom>
        </p:spPr>
        <p:txBody>
          <a:bodyPr vert="horz" wrap="square" lIns="0" tIns="216000" rIns="0" bIns="180000" rtlCol="0" anchor="t">
            <a:sp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647767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B4A115-CBB1-4366-AE48-8862CCCC56A7}"/>
              </a:ext>
            </a:extLst>
          </p:cNvPr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3287A1C-DD61-494B-B113-FD7FC79CA9B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55855" y="2764800"/>
            <a:ext cx="18294433" cy="7134431"/>
          </a:xfrm>
          <a:prstGeom prst="rect">
            <a:avLst/>
          </a:prstGeom>
        </p:spPr>
        <p:txBody>
          <a:bodyPr lIns="0" tIns="0"/>
          <a:lstStyle>
            <a:lvl1pPr>
              <a:lnSpc>
                <a:spcPct val="90000"/>
              </a:lnSpc>
              <a:spcAft>
                <a:spcPts val="2400"/>
              </a:spcAft>
              <a:defRPr sz="7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6">
            <a:extLst>
              <a:ext uri="{FF2B5EF4-FFF2-40B4-BE49-F238E27FC236}">
                <a16:creationId xmlns:a16="http://schemas.microsoft.com/office/drawing/2014/main" id="{AFC49638-B0FA-44F4-8415-B9F3C2FF7BE9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3055855" y="10813427"/>
            <a:ext cx="1080000" cy="1080000"/>
          </a:xfrm>
          <a:custGeom>
            <a:avLst/>
            <a:gdLst>
              <a:gd name="connsiteX0" fmla="*/ 1746000 w 3492000"/>
              <a:gd name="connsiteY0" fmla="*/ 0 h 3492000"/>
              <a:gd name="connsiteX1" fmla="*/ 3492000 w 3492000"/>
              <a:gd name="connsiteY1" fmla="*/ 1746000 h 3492000"/>
              <a:gd name="connsiteX2" fmla="*/ 1746000 w 3492000"/>
              <a:gd name="connsiteY2" fmla="*/ 3492000 h 3492000"/>
              <a:gd name="connsiteX3" fmla="*/ 0 w 3492000"/>
              <a:gd name="connsiteY3" fmla="*/ 1746000 h 3492000"/>
              <a:gd name="connsiteX4" fmla="*/ 1746000 w 3492000"/>
              <a:gd name="connsiteY4" fmla="*/ 0 h 34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000" h="3492000">
                <a:moveTo>
                  <a:pt x="1746000" y="0"/>
                </a:moveTo>
                <a:cubicBezTo>
                  <a:pt x="2710289" y="0"/>
                  <a:pt x="3492000" y="781711"/>
                  <a:pt x="3492000" y="1746000"/>
                </a:cubicBezTo>
                <a:cubicBezTo>
                  <a:pt x="3492000" y="2710289"/>
                  <a:pt x="2710289" y="3492000"/>
                  <a:pt x="1746000" y="3492000"/>
                </a:cubicBezTo>
                <a:cubicBezTo>
                  <a:pt x="781711" y="3492000"/>
                  <a:pt x="0" y="2710289"/>
                  <a:pt x="0" y="1746000"/>
                </a:cubicBezTo>
                <a:cubicBezTo>
                  <a:pt x="0" y="781711"/>
                  <a:pt x="781711" y="0"/>
                  <a:pt x="1746000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  <a:alpha val="90000"/>
              </a:schemeClr>
            </a:solidFill>
          </a:ln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Кликни</a:t>
            </a:r>
            <a:br>
              <a:rPr lang="ru-RU" dirty="0"/>
            </a:br>
            <a:r>
              <a:rPr lang="ru-RU" dirty="0"/>
              <a:t>на иконку пейзажа, </a:t>
            </a:r>
            <a:br>
              <a:rPr lang="ru-RU" dirty="0"/>
            </a:br>
            <a:r>
              <a:rPr lang="ru-RU" dirty="0"/>
              <a:t>чтобы вставить фото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C471035-D8C0-4323-95B9-FC7ECF8B6AB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511592" y="10810475"/>
            <a:ext cx="12435923" cy="1078152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76B50887-D578-C141-8BE7-50A9BA86B4AE}"/>
              </a:ext>
            </a:extLst>
          </p:cNvPr>
          <p:cNvSpPr txBox="1">
            <a:spLocks/>
          </p:cNvSpPr>
          <p:nvPr userDrawn="1"/>
        </p:nvSpPr>
        <p:spPr>
          <a:xfrm>
            <a:off x="5962650" y="12288933"/>
            <a:ext cx="13897852" cy="1170097"/>
          </a:xfrm>
          <a:prstGeom prst="rect">
            <a:avLst/>
          </a:prstGeom>
        </p:spPr>
        <p:txBody>
          <a:bodyPr vert="horz" lIns="0" tIns="198000" rIns="0" bIns="0" rtlCol="0" anchor="t">
            <a:no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492125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ы_3 ш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F1F4520F-52AD-1A48-9C8D-4DE8B66AE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7575" cy="1507863"/>
          </a:xfrm>
          <a:prstGeom prst="rect">
            <a:avLst/>
          </a:prstGeom>
        </p:spPr>
        <p:txBody>
          <a:bodyPr vert="horz" wrap="square" lIns="0" tIns="216000" rIns="0" bIns="180000" rtlCol="0" anchor="t">
            <a:sp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76B50887-D578-C141-8BE7-50A9BA86B4AE}"/>
              </a:ext>
            </a:extLst>
          </p:cNvPr>
          <p:cNvSpPr txBox="1">
            <a:spLocks/>
          </p:cNvSpPr>
          <p:nvPr userDrawn="1"/>
        </p:nvSpPr>
        <p:spPr>
          <a:xfrm>
            <a:off x="5962650" y="12288933"/>
            <a:ext cx="13897852" cy="1170097"/>
          </a:xfrm>
          <a:prstGeom prst="rect">
            <a:avLst/>
          </a:prstGeom>
        </p:spPr>
        <p:txBody>
          <a:bodyPr vert="horz" lIns="0" tIns="198000" rIns="0" bIns="0" rtlCol="0" anchor="t">
            <a:no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/>
          </a:p>
        </p:txBody>
      </p:sp>
      <p:cxnSp>
        <p:nvCxnSpPr>
          <p:cNvPr id="13" name="Straight Connector 21">
            <a:extLst>
              <a:ext uri="{FF2B5EF4-FFF2-40B4-BE49-F238E27FC236}">
                <a16:creationId xmlns:a16="http://schemas.microsoft.com/office/drawing/2014/main" id="{873608E4-2262-42C5-8DA9-FB669DAB063D}"/>
              </a:ext>
            </a:extLst>
          </p:cNvPr>
          <p:cNvCxnSpPr>
            <a:cxnSpLocks/>
          </p:cNvCxnSpPr>
          <p:nvPr userDrawn="1"/>
        </p:nvCxnSpPr>
        <p:spPr>
          <a:xfrm>
            <a:off x="1584000" y="5288455"/>
            <a:ext cx="621856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3">
            <a:extLst>
              <a:ext uri="{FF2B5EF4-FFF2-40B4-BE49-F238E27FC236}">
                <a16:creationId xmlns:a16="http://schemas.microsoft.com/office/drawing/2014/main" id="{95B2462D-08C5-4ED1-BE44-FCFE5547A14B}"/>
              </a:ext>
            </a:extLst>
          </p:cNvPr>
          <p:cNvCxnSpPr>
            <a:cxnSpLocks/>
          </p:cNvCxnSpPr>
          <p:nvPr userDrawn="1"/>
        </p:nvCxnSpPr>
        <p:spPr>
          <a:xfrm>
            <a:off x="8859444" y="5288455"/>
            <a:ext cx="621856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5">
            <a:extLst>
              <a:ext uri="{FF2B5EF4-FFF2-40B4-BE49-F238E27FC236}">
                <a16:creationId xmlns:a16="http://schemas.microsoft.com/office/drawing/2014/main" id="{4B4D4818-0E96-4E6F-9DB6-53D86EB84EF8}"/>
              </a:ext>
            </a:extLst>
          </p:cNvPr>
          <p:cNvCxnSpPr>
            <a:cxnSpLocks/>
          </p:cNvCxnSpPr>
          <p:nvPr userDrawn="1"/>
        </p:nvCxnSpPr>
        <p:spPr>
          <a:xfrm>
            <a:off x="16254157" y="5288455"/>
            <a:ext cx="6218563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8B656091-C1F9-4A1A-BCDC-95C95A14768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94763" y="5660978"/>
            <a:ext cx="6223000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72677B9-B955-4B72-AE44-563C7CCA48D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79563" y="5660978"/>
            <a:ext cx="6223000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2E8D0981-858D-4C31-93AB-B8B3FD82DF6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6221075" y="5660978"/>
            <a:ext cx="6223000" cy="2182813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Picture Placeholder 26">
            <a:extLst>
              <a:ext uri="{FF2B5EF4-FFF2-40B4-BE49-F238E27FC236}">
                <a16:creationId xmlns:a16="http://schemas.microsoft.com/office/drawing/2014/main" id="{B263B592-B0A3-4286-8898-C3F0F85E6FF8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8908278" y="3839200"/>
            <a:ext cx="1080000" cy="1080000"/>
          </a:xfrm>
          <a:custGeom>
            <a:avLst/>
            <a:gdLst>
              <a:gd name="connsiteX0" fmla="*/ 1746000 w 3492000"/>
              <a:gd name="connsiteY0" fmla="*/ 0 h 3492000"/>
              <a:gd name="connsiteX1" fmla="*/ 3492000 w 3492000"/>
              <a:gd name="connsiteY1" fmla="*/ 1746000 h 3492000"/>
              <a:gd name="connsiteX2" fmla="*/ 1746000 w 3492000"/>
              <a:gd name="connsiteY2" fmla="*/ 3492000 h 3492000"/>
              <a:gd name="connsiteX3" fmla="*/ 0 w 3492000"/>
              <a:gd name="connsiteY3" fmla="*/ 1746000 h 3492000"/>
              <a:gd name="connsiteX4" fmla="*/ 1746000 w 3492000"/>
              <a:gd name="connsiteY4" fmla="*/ 0 h 34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000" h="3492000">
                <a:moveTo>
                  <a:pt x="1746000" y="0"/>
                </a:moveTo>
                <a:cubicBezTo>
                  <a:pt x="2710289" y="0"/>
                  <a:pt x="3492000" y="781711"/>
                  <a:pt x="3492000" y="1746000"/>
                </a:cubicBezTo>
                <a:cubicBezTo>
                  <a:pt x="3492000" y="2710289"/>
                  <a:pt x="2710289" y="3492000"/>
                  <a:pt x="1746000" y="3492000"/>
                </a:cubicBezTo>
                <a:cubicBezTo>
                  <a:pt x="781711" y="3492000"/>
                  <a:pt x="0" y="2710289"/>
                  <a:pt x="0" y="1746000"/>
                </a:cubicBezTo>
                <a:cubicBezTo>
                  <a:pt x="0" y="781711"/>
                  <a:pt x="781711" y="0"/>
                  <a:pt x="1746000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  <a:alpha val="90000"/>
              </a:schemeClr>
            </a:solidFill>
          </a:ln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Кликни</a:t>
            </a:r>
            <a:br>
              <a:rPr lang="ru-RU" dirty="0"/>
            </a:br>
            <a:r>
              <a:rPr lang="ru-RU" dirty="0"/>
              <a:t>на иконку пейзажа, </a:t>
            </a:r>
            <a:br>
              <a:rPr lang="ru-RU" dirty="0"/>
            </a:br>
            <a:r>
              <a:rPr lang="ru-RU" dirty="0"/>
              <a:t>чтобы вставить фото</a:t>
            </a:r>
          </a:p>
        </p:txBody>
      </p:sp>
      <p:sp>
        <p:nvSpPr>
          <p:cNvPr id="22" name="Picture Placeholder 26">
            <a:extLst>
              <a:ext uri="{FF2B5EF4-FFF2-40B4-BE49-F238E27FC236}">
                <a16:creationId xmlns:a16="http://schemas.microsoft.com/office/drawing/2014/main" id="{F8AD8E87-9670-4CF4-9985-211397292963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16237092" y="3832405"/>
            <a:ext cx="1080000" cy="1080000"/>
          </a:xfrm>
          <a:custGeom>
            <a:avLst/>
            <a:gdLst>
              <a:gd name="connsiteX0" fmla="*/ 1746000 w 3492000"/>
              <a:gd name="connsiteY0" fmla="*/ 0 h 3492000"/>
              <a:gd name="connsiteX1" fmla="*/ 3492000 w 3492000"/>
              <a:gd name="connsiteY1" fmla="*/ 1746000 h 3492000"/>
              <a:gd name="connsiteX2" fmla="*/ 1746000 w 3492000"/>
              <a:gd name="connsiteY2" fmla="*/ 3492000 h 3492000"/>
              <a:gd name="connsiteX3" fmla="*/ 0 w 3492000"/>
              <a:gd name="connsiteY3" fmla="*/ 1746000 h 3492000"/>
              <a:gd name="connsiteX4" fmla="*/ 1746000 w 3492000"/>
              <a:gd name="connsiteY4" fmla="*/ 0 h 34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000" h="3492000">
                <a:moveTo>
                  <a:pt x="1746000" y="0"/>
                </a:moveTo>
                <a:cubicBezTo>
                  <a:pt x="2710289" y="0"/>
                  <a:pt x="3492000" y="781711"/>
                  <a:pt x="3492000" y="1746000"/>
                </a:cubicBezTo>
                <a:cubicBezTo>
                  <a:pt x="3492000" y="2710289"/>
                  <a:pt x="2710289" y="3492000"/>
                  <a:pt x="1746000" y="3492000"/>
                </a:cubicBezTo>
                <a:cubicBezTo>
                  <a:pt x="781711" y="3492000"/>
                  <a:pt x="0" y="2710289"/>
                  <a:pt x="0" y="1746000"/>
                </a:cubicBezTo>
                <a:cubicBezTo>
                  <a:pt x="0" y="781711"/>
                  <a:pt x="781711" y="0"/>
                  <a:pt x="1746000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  <a:alpha val="90000"/>
              </a:schemeClr>
            </a:solidFill>
          </a:ln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Кликни</a:t>
            </a:r>
            <a:br>
              <a:rPr lang="ru-RU" dirty="0"/>
            </a:br>
            <a:r>
              <a:rPr lang="ru-RU" dirty="0"/>
              <a:t>на иконку пейзажа, </a:t>
            </a:r>
            <a:br>
              <a:rPr lang="ru-RU" dirty="0"/>
            </a:br>
            <a:r>
              <a:rPr lang="ru-RU" dirty="0"/>
              <a:t>чтобы вставить фото</a:t>
            </a:r>
          </a:p>
        </p:txBody>
      </p:sp>
      <p:sp>
        <p:nvSpPr>
          <p:cNvPr id="25" name="Picture Placeholder 26">
            <a:extLst>
              <a:ext uri="{FF2B5EF4-FFF2-40B4-BE49-F238E27FC236}">
                <a16:creationId xmlns:a16="http://schemas.microsoft.com/office/drawing/2014/main" id="{84574854-49AD-43E2-8902-4781F58A34F3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1592716" y="3837521"/>
            <a:ext cx="1080000" cy="1080000"/>
          </a:xfrm>
          <a:custGeom>
            <a:avLst/>
            <a:gdLst>
              <a:gd name="connsiteX0" fmla="*/ 1746000 w 3492000"/>
              <a:gd name="connsiteY0" fmla="*/ 0 h 3492000"/>
              <a:gd name="connsiteX1" fmla="*/ 3492000 w 3492000"/>
              <a:gd name="connsiteY1" fmla="*/ 1746000 h 3492000"/>
              <a:gd name="connsiteX2" fmla="*/ 1746000 w 3492000"/>
              <a:gd name="connsiteY2" fmla="*/ 3492000 h 3492000"/>
              <a:gd name="connsiteX3" fmla="*/ 0 w 3492000"/>
              <a:gd name="connsiteY3" fmla="*/ 1746000 h 3492000"/>
              <a:gd name="connsiteX4" fmla="*/ 1746000 w 3492000"/>
              <a:gd name="connsiteY4" fmla="*/ 0 h 34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000" h="3492000">
                <a:moveTo>
                  <a:pt x="1746000" y="0"/>
                </a:moveTo>
                <a:cubicBezTo>
                  <a:pt x="2710289" y="0"/>
                  <a:pt x="3492000" y="781711"/>
                  <a:pt x="3492000" y="1746000"/>
                </a:cubicBezTo>
                <a:cubicBezTo>
                  <a:pt x="3492000" y="2710289"/>
                  <a:pt x="2710289" y="3492000"/>
                  <a:pt x="1746000" y="3492000"/>
                </a:cubicBezTo>
                <a:cubicBezTo>
                  <a:pt x="781711" y="3492000"/>
                  <a:pt x="0" y="2710289"/>
                  <a:pt x="0" y="1746000"/>
                </a:cubicBezTo>
                <a:cubicBezTo>
                  <a:pt x="0" y="781711"/>
                  <a:pt x="781711" y="0"/>
                  <a:pt x="1746000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  <a:alpha val="90000"/>
              </a:schemeClr>
            </a:solidFill>
          </a:ln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Кликни</a:t>
            </a:r>
            <a:br>
              <a:rPr lang="ru-RU" dirty="0"/>
            </a:br>
            <a:r>
              <a:rPr lang="ru-RU" dirty="0"/>
              <a:t>на иконку пейзажа, </a:t>
            </a:r>
            <a:br>
              <a:rPr lang="ru-RU" dirty="0"/>
            </a:br>
            <a:r>
              <a:rPr lang="ru-RU" dirty="0"/>
              <a:t>чтобы вставить фото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DF966D10-0A05-4343-A721-362CA743D7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051727" y="3841048"/>
            <a:ext cx="4380948" cy="1078152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A7B636A-B34F-4420-A4F5-9BBA724C0E2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0371414" y="3846933"/>
            <a:ext cx="4380948" cy="1078152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93D0690-8356-4024-9CBD-FD082CA035E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7694827" y="3853734"/>
            <a:ext cx="4380948" cy="1078152"/>
          </a:xfrm>
          <a:prstGeom prst="rect">
            <a:avLst/>
          </a:prstGeom>
        </p:spPr>
        <p:txBody>
          <a:bodyPr lIns="0" tIns="0"/>
          <a:lstStyle>
            <a:lvl1pPr>
              <a:spcAft>
                <a:spcPts val="2400"/>
              </a:spcAft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4510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7FC5C43E-7E7B-9A46-9878-E3DF33768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7575" cy="1507863"/>
          </a:xfrm>
          <a:prstGeom prst="rect">
            <a:avLst/>
          </a:prstGeom>
        </p:spPr>
        <p:txBody>
          <a:bodyPr vert="horz" wrap="square" lIns="0" tIns="216000" rIns="0" bIns="180000" rtlCol="0" anchor="t">
            <a:sp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7697282F-43C1-4EEB-8050-33DDA232B788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1584000" y="4949826"/>
            <a:ext cx="10242875" cy="66249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>
                <a:latin typeface="+mn-lt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270E48B8-99A5-4667-B804-D0B7AD49FC6F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2561889" y="4942913"/>
            <a:ext cx="10236524" cy="66249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lang="ru-RU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302810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>
            <a:extLst>
              <a:ext uri="{FF2B5EF4-FFF2-40B4-BE49-F238E27FC236}">
                <a16:creationId xmlns:a16="http://schemas.microsoft.com/office/drawing/2014/main" id="{0C66D127-CD46-4B2C-86CD-6B87C515E1A4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1584001" y="4942400"/>
            <a:ext cx="6604672" cy="66249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lang="ru-RU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0589C1D8-54A7-EB4E-9AAE-31E045B09F5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5326" y="2376000"/>
            <a:ext cx="16096250" cy="1712360"/>
          </a:xfrm>
          <a:prstGeom prst="rect">
            <a:avLst/>
          </a:prstGeom>
        </p:spPr>
        <p:txBody>
          <a:bodyPr lIns="0" tIns="36000" rIns="0" bIns="0"/>
          <a:lstStyle>
            <a:lvl1pPr>
              <a:spcAft>
                <a:spcPts val="3000"/>
              </a:spcAft>
              <a:defRPr sz="3600" b="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ru-RU" dirty="0"/>
              <a:t>Подзаголовок на случай, если из заголовка не до конца понятно, о чём пойдет речь. Если подзаголовок не нужен — просто удали его</a:t>
            </a:r>
          </a:p>
        </p:txBody>
      </p:sp>
      <p:sp>
        <p:nvSpPr>
          <p:cNvPr id="16" name="Заголовок 3">
            <a:extLst>
              <a:ext uri="{FF2B5EF4-FFF2-40B4-BE49-F238E27FC236}">
                <a16:creationId xmlns:a16="http://schemas.microsoft.com/office/drawing/2014/main" id="{4334504F-DC21-ED49-9095-D4F03DF9D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7575" cy="1471725"/>
          </a:xfrm>
          <a:prstGeom prst="rect">
            <a:avLst/>
          </a:prstGeom>
        </p:spPr>
        <p:txBody>
          <a:bodyPr vert="horz" wrap="square" lIns="0" tIns="216000" rIns="0" bIns="144000" rtlCol="0" anchor="t">
            <a:no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EF10E93F-E58F-458F-8D95-6F6D65E498EB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894763" y="4942400"/>
            <a:ext cx="6604672" cy="66249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lang="ru-RU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2BE52686-91F3-405E-8EED-99289FEBD0EC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16245281" y="4942400"/>
            <a:ext cx="6604672" cy="66249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lang="ru-RU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909825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зи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44C91802-57F8-45D7-AA5E-39AE62DE7472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3655675" y="4913313"/>
            <a:ext cx="7326313" cy="29368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4BDC7C8-847A-CD43-913A-01847D003FB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2682875" y="4913313"/>
            <a:ext cx="7326313" cy="29368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0" marR="0" indent="0" algn="l" defTabSz="182861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lang="ru-RU" sz="9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10137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зис-заголовок +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9F7E89CA-6C3B-4EF4-B5C8-CD89C9661BB5}"/>
              </a:ext>
            </a:extLst>
          </p:cNvPr>
          <p:cNvSpPr/>
          <p:nvPr userDrawn="1"/>
        </p:nvSpPr>
        <p:spPr>
          <a:xfrm>
            <a:off x="12191207" y="0"/>
            <a:ext cx="12191206" cy="13716000"/>
          </a:xfrm>
          <a:prstGeom prst="rect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RU" sz="3200">
              <a:ln w="0"/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7FC5C43E-7E7B-9A46-9878-E3DF33768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1254677"/>
            <a:ext cx="9150675" cy="10624586"/>
          </a:xfrm>
          <a:prstGeom prst="rect">
            <a:avLst/>
          </a:prstGeom>
        </p:spPr>
        <p:txBody>
          <a:bodyPr vert="horz" wrap="square" lIns="0" tIns="0" rIns="0" bIns="180000" rtlCol="0" anchor="ctr">
            <a:noAutofit/>
          </a:bodyPr>
          <a:lstStyle>
            <a:lvl1pPr>
              <a:lnSpc>
                <a:spcPct val="90000"/>
              </a:lnSpc>
              <a:defRPr sz="7200" b="0"/>
            </a:lvl1pPr>
          </a:lstStyle>
          <a:p>
            <a:r>
              <a:rPr lang="ru-RU" dirty="0"/>
              <a:t>Заголовок слайда, ключевая мысль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44C91802-57F8-45D7-AA5E-39AE62DE7472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3655675" y="1254677"/>
            <a:ext cx="9215756" cy="1062458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200">
                <a:latin typeface="+mn-lt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2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2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2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47881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Лого партнёра +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9F7E89CA-6C3B-4EF4-B5C8-CD89C9661BB5}"/>
              </a:ext>
            </a:extLst>
          </p:cNvPr>
          <p:cNvSpPr/>
          <p:nvPr userDrawn="1"/>
        </p:nvSpPr>
        <p:spPr>
          <a:xfrm>
            <a:off x="12191205" y="0"/>
            <a:ext cx="12191207" cy="13716000"/>
          </a:xfrm>
          <a:prstGeom prst="rect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RU" sz="3200">
              <a:ln w="0"/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id="{5456504D-36C5-49C9-B077-05B317DEC08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91465" y="3103563"/>
            <a:ext cx="8776498" cy="5841999"/>
          </a:xfrm>
          <a:prstGeom prst="rect">
            <a:avLst/>
          </a:prstGeom>
          <a:noFill/>
          <a:ln>
            <a:noFill/>
          </a:ln>
        </p:spPr>
        <p:txBody>
          <a:bodyPr tIns="594000" anchor="ctr">
            <a:noAutofit/>
          </a:bodyPr>
          <a:lstStyle>
            <a:lvl1pPr marL="0" indent="0" algn="ctr">
              <a:buFontTx/>
              <a:buNone/>
              <a:defRPr sz="32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Логотип</a:t>
            </a:r>
            <a:r>
              <a:rPr lang="en-US" dirty="0"/>
              <a:t> </a:t>
            </a:r>
            <a:r>
              <a:rPr lang="ru-RU" dirty="0"/>
              <a:t>партнёра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2B8FDD-752F-7846-A399-8C912C350C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4A4377E8-987A-44F5-8A61-3AC51CF1D88C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3290551" y="1254677"/>
            <a:ext cx="9580880" cy="1062458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>
                <a:latin typeface="+mn-lt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8022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тезис на зефирка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white objects&#10;&#10;Description automatically generated with low confidence">
            <a:extLst>
              <a:ext uri="{FF2B5EF4-FFF2-40B4-BE49-F238E27FC236}">
                <a16:creationId xmlns:a16="http://schemas.microsoft.com/office/drawing/2014/main" id="{824C449F-CD34-BE44-87B3-1448E7AE92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 contras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68" t="28774" r="12268" b="28775"/>
          <a:stretch/>
        </p:blipFill>
        <p:spPr>
          <a:xfrm>
            <a:off x="-1" y="-1"/>
            <a:ext cx="24382413" cy="137160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6C5C251-0023-AD4C-AD72-B53ADAE15034}"/>
              </a:ext>
            </a:extLst>
          </p:cNvPr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bg1">
              <a:alpha val="2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RU" sz="3200">
              <a:ln w="0"/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D68468A5-2D73-7C4A-89B5-86B5A2B1C8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1080000"/>
            <a:ext cx="17569188" cy="498598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90000"/>
              </a:lnSpc>
              <a:defRPr sz="12000" b="0"/>
            </a:lvl1pPr>
          </a:lstStyle>
          <a:p>
            <a:r>
              <a:rPr lang="ru-RU" dirty="0"/>
              <a:t>Важный тезис, для которого нужен отдельный слайд</a:t>
            </a:r>
          </a:p>
        </p:txBody>
      </p:sp>
    </p:spTree>
    <p:extLst>
      <p:ext uri="{BB962C8B-B14F-4D97-AF65-F5344CB8AC3E}">
        <p14:creationId xmlns:p14="http://schemas.microsoft.com/office/powerpoint/2010/main" val="2872583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д_белый фо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494096BF-3147-4F8E-AD51-84D7B84316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1537" y="3455988"/>
            <a:ext cx="19758751" cy="8793162"/>
          </a:xfrm>
          <a:prstGeom prst="rect">
            <a:avLst/>
          </a:prstGeom>
        </p:spPr>
        <p:txBody>
          <a:bodyPr lIns="0" tIns="360000"/>
          <a:lstStyle>
            <a:lvl1pPr>
              <a:lnSpc>
                <a:spcPct val="100000"/>
              </a:lnSpc>
              <a:spcBef>
                <a:spcPts val="0"/>
              </a:spcBef>
              <a:defRPr sz="4000" b="0" i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defRPr>
            </a:lvl1pPr>
          </a:lstStyle>
          <a:p>
            <a:r>
              <a:rPr lang="ru-RU" dirty="0"/>
              <a:t>Код</a:t>
            </a:r>
            <a:r>
              <a:rPr lang="en-US" dirty="0"/>
              <a:t> </a:t>
            </a:r>
            <a:r>
              <a:rPr lang="ru-RU" dirty="0"/>
              <a:t>40</a:t>
            </a:r>
            <a:r>
              <a:rPr lang="en-US" dirty="0"/>
              <a:t> / </a:t>
            </a:r>
            <a:r>
              <a:rPr lang="ru-RU" dirty="0"/>
              <a:t>6</a:t>
            </a: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5C9A742B-6726-DD47-8061-ADF6E61317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3975" cy="2579507"/>
          </a:xfrm>
          <a:prstGeom prst="rect">
            <a:avLst/>
          </a:prstGeom>
        </p:spPr>
        <p:txBody>
          <a:bodyPr vert="horz" lIns="0" tIns="216000" rIns="0" bIns="144000" rtlCol="0" anchor="t">
            <a:sp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Заголовок: ясно и понятно о чём идёт речь на этом слайде</a:t>
            </a:r>
          </a:p>
        </p:txBody>
      </p:sp>
    </p:spTree>
    <p:extLst>
      <p:ext uri="{BB962C8B-B14F-4D97-AF65-F5344CB8AC3E}">
        <p14:creationId xmlns:p14="http://schemas.microsoft.com/office/powerpoint/2010/main" val="25909436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д_черный фон"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494096BF-3147-4F8E-AD51-84D7B84316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1537" y="3455988"/>
            <a:ext cx="19758751" cy="8793162"/>
          </a:xfrm>
          <a:prstGeom prst="rect">
            <a:avLst/>
          </a:prstGeom>
        </p:spPr>
        <p:txBody>
          <a:bodyPr lIns="0" tIns="360000"/>
          <a:lstStyle>
            <a:lvl1pPr>
              <a:lnSpc>
                <a:spcPct val="100000"/>
              </a:lnSpc>
              <a:spcBef>
                <a:spcPts val="0"/>
              </a:spcBef>
              <a:defRPr sz="4000" b="0" i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defRPr>
            </a:lvl1pPr>
          </a:lstStyle>
          <a:p>
            <a:r>
              <a:rPr lang="ru-RU" dirty="0"/>
              <a:t>Код</a:t>
            </a:r>
            <a:r>
              <a:rPr lang="en-US" dirty="0"/>
              <a:t> </a:t>
            </a:r>
            <a:r>
              <a:rPr lang="ru-RU" dirty="0"/>
              <a:t>40</a:t>
            </a:r>
            <a:r>
              <a:rPr lang="en-US" dirty="0"/>
              <a:t> / 6</a:t>
            </a:r>
            <a:endParaRPr lang="ru-RU" dirty="0"/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5C9A742B-6726-DD47-8061-ADF6E61317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3975" cy="2579507"/>
          </a:xfrm>
          <a:prstGeom prst="rect">
            <a:avLst/>
          </a:prstGeom>
        </p:spPr>
        <p:txBody>
          <a:bodyPr vert="horz" lIns="0" tIns="216000" rIns="0" bIns="144000" rtlCol="0" anchor="t">
            <a:sp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Заголовок: ясно и понятно о чём идёт речь на этом слайде</a:t>
            </a:r>
          </a:p>
        </p:txBody>
      </p:sp>
    </p:spTree>
    <p:extLst>
      <p:ext uri="{BB962C8B-B14F-4D97-AF65-F5344CB8AC3E}">
        <p14:creationId xmlns:p14="http://schemas.microsoft.com/office/powerpoint/2010/main" val="1084965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ид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2">
            <a:extLst>
              <a:ext uri="{FF2B5EF4-FFF2-40B4-BE49-F238E27FC236}">
                <a16:creationId xmlns:a16="http://schemas.microsoft.com/office/drawing/2014/main" id="{AA0E9B38-4F38-413B-9469-855B4A9B2F70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1603187" y="4942400"/>
            <a:ext cx="10258524" cy="66249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3600">
                <a:latin typeface="+mn-lt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61F6AC53-1B68-4649-A03D-171B5C3A60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584748" y="1260000"/>
            <a:ext cx="10258524" cy="11383257"/>
          </a:xfrm>
          <a:prstGeom prst="roundRect">
            <a:avLst>
              <a:gd name="adj" fmla="val 3482"/>
            </a:avLst>
          </a:prstGeom>
          <a:solidFill>
            <a:schemeClr val="accent6"/>
          </a:solidFill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5D3EF1DD-B96C-354F-B952-5CD210A2D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0260600" cy="1507863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>
              <a:defRPr sz="7200" b="0"/>
            </a:lvl1pPr>
          </a:lstStyle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3257352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имидж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Заголовок 3">
            <a:extLst>
              <a:ext uri="{FF2B5EF4-FFF2-40B4-BE49-F238E27FC236}">
                <a16:creationId xmlns:a16="http://schemas.microsoft.com/office/drawing/2014/main" id="{77A1C55E-891B-BB4D-AE2A-E5664B459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3975" cy="1471511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>
              <a:defRPr b="0"/>
            </a:lvl1pPr>
          </a:lstStyle>
          <a:p>
            <a:r>
              <a:rPr lang="ru-RU" dirty="0"/>
              <a:t>Заголовок: ясно и понятно о чём речь</a:t>
            </a:r>
          </a:p>
        </p:txBody>
      </p:sp>
      <p:sp>
        <p:nvSpPr>
          <p:cNvPr id="12" name="Picture Placeholder 26">
            <a:extLst>
              <a:ext uri="{FF2B5EF4-FFF2-40B4-BE49-F238E27FC236}">
                <a16:creationId xmlns:a16="http://schemas.microsoft.com/office/drawing/2014/main" id="{A5AC7574-0E98-EA4F-A35A-5C210102C7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84000" y="4205482"/>
            <a:ext cx="10242875" cy="4766037"/>
          </a:xfrm>
          <a:prstGeom prst="roundRect">
            <a:avLst>
              <a:gd name="adj" fmla="val 6880"/>
            </a:avLst>
          </a:prstGeom>
          <a:solidFill>
            <a:schemeClr val="accent6"/>
          </a:solidFill>
        </p:spPr>
        <p:txBody>
          <a:bodyPr wrap="square">
            <a:noAutofit/>
          </a:bodyPr>
          <a:lstStyle/>
          <a:p>
            <a:endParaRPr lang="x-none"/>
          </a:p>
        </p:txBody>
      </p:sp>
      <p:sp>
        <p:nvSpPr>
          <p:cNvPr id="13" name="Picture Placeholder 27">
            <a:extLst>
              <a:ext uri="{FF2B5EF4-FFF2-40B4-BE49-F238E27FC236}">
                <a16:creationId xmlns:a16="http://schemas.microsoft.com/office/drawing/2014/main" id="{F3859A54-EDEC-9C46-A1D9-9C0B2603D8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565971" y="4205482"/>
            <a:ext cx="10246404" cy="4766037"/>
          </a:xfrm>
          <a:prstGeom prst="roundRect">
            <a:avLst>
              <a:gd name="adj" fmla="val 7362"/>
            </a:avLst>
          </a:prstGeom>
          <a:solidFill>
            <a:schemeClr val="accent6"/>
          </a:solidFill>
        </p:spPr>
        <p:txBody>
          <a:bodyPr wrap="square">
            <a:noAutofit/>
          </a:bodyPr>
          <a:lstStyle/>
          <a:p>
            <a:endParaRPr lang="x-none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E8E811EA-F489-4055-A0ED-212ABCD1426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1603187" y="9324974"/>
            <a:ext cx="10258524" cy="29241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lang="ru-RU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717A8A8-F7B4-4134-AA35-2F3F11A03D30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12565971" y="9324974"/>
            <a:ext cx="10258524" cy="29241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lang="ru-RU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975475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R-к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Заголовок 3">
            <a:extLst>
              <a:ext uri="{FF2B5EF4-FFF2-40B4-BE49-F238E27FC236}">
                <a16:creationId xmlns:a16="http://schemas.microsoft.com/office/drawing/2014/main" id="{1F7EBB6A-3848-ED40-842D-4C1225977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1" y="1130400"/>
            <a:ext cx="10221190" cy="4044601"/>
          </a:xfrm>
          <a:prstGeom prst="rect">
            <a:avLst/>
          </a:prstGeom>
        </p:spPr>
        <p:txBody>
          <a:bodyPr vert="horz" lIns="0" tIns="216000" rIns="0" bIns="0" rtlCol="0" anchor="t">
            <a:noAutofit/>
          </a:bodyPr>
          <a:lstStyle>
            <a:lvl1pPr>
              <a:lnSpc>
                <a:spcPct val="90000"/>
              </a:lnSpc>
              <a:defRPr sz="9600" b="0"/>
            </a:lvl1pPr>
          </a:lstStyle>
          <a:p>
            <a:r>
              <a:rPr lang="en-US" dirty="0"/>
              <a:t>QR-</a:t>
            </a:r>
            <a:r>
              <a:rPr lang="ru-RU" dirty="0"/>
              <a:t>код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8F8AB82-FFDB-094D-8F34-C8F04C8B33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023976" y="10923934"/>
            <a:ext cx="8788399" cy="10957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30000"/>
              <a:buFont typeface="Arial" panose="020B0604020202020204" pitchFamily="34" charset="0"/>
              <a:buNone/>
              <a:tabLst/>
              <a:defRPr sz="4800" b="0"/>
            </a:lvl1pPr>
            <a:lvl2pPr marL="540000" indent="-540000">
              <a:lnSpc>
                <a:spcPct val="100000"/>
              </a:lnSpc>
              <a:buClr>
                <a:schemeClr val="accent1"/>
              </a:buClr>
              <a:buSzPct val="130000"/>
              <a:buFont typeface="System Font Regular"/>
              <a:buChar char="●"/>
              <a:defRPr b="0"/>
            </a:lvl2pPr>
            <a:lvl3pPr marL="540000" indent="-540000">
              <a:lnSpc>
                <a:spcPct val="100000"/>
              </a:lnSpc>
              <a:buClr>
                <a:schemeClr val="accent1"/>
              </a:buClr>
              <a:buSzPct val="130000"/>
              <a:buFont typeface="System Font Regular"/>
              <a:buChar char="●"/>
              <a:defRPr b="0"/>
            </a:lvl3pPr>
            <a:lvl4pPr marL="540000" indent="-540000">
              <a:lnSpc>
                <a:spcPct val="100000"/>
              </a:lnSpc>
              <a:buClr>
                <a:schemeClr val="accent1"/>
              </a:buClr>
              <a:buSzPct val="130000"/>
              <a:buFont typeface="System Font Regular"/>
              <a:buChar char="●"/>
              <a:defRPr b="0"/>
            </a:lvl4pPr>
            <a:lvl5pPr marL="540000" indent="-540000">
              <a:lnSpc>
                <a:spcPct val="100000"/>
              </a:lnSpc>
              <a:buClr>
                <a:schemeClr val="accent1"/>
              </a:buClr>
              <a:buSzPct val="130000"/>
              <a:buFont typeface="System Font Regular"/>
              <a:buChar char="●"/>
              <a:defRPr b="0"/>
            </a:lvl5pPr>
          </a:lstStyle>
          <a:p>
            <a:pPr lvl="0" defTabSz="1828595"/>
            <a:r>
              <a:rPr lang="ru-RU" dirty="0">
                <a:effectLst/>
              </a:rPr>
              <a:t>Ссылка</a:t>
            </a:r>
            <a:endParaRPr lang="ru-RU" dirty="0"/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5C50189A-405F-B041-BB80-D9B4BE8CB200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23976" y="1241425"/>
            <a:ext cx="8805514" cy="8805514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>
            <a:lvl1pPr>
              <a:defRPr lang="x-none" sz="3200">
                <a:ln w="0"/>
                <a:solidFill>
                  <a:schemeClr val="tx1"/>
                </a:solidFill>
              </a:defRPr>
            </a:lvl1pPr>
          </a:lstStyle>
          <a:p>
            <a:pPr lvl="0" algn="ctr" defTabSz="1828595">
              <a:lnSpc>
                <a:spcPct val="90000"/>
              </a:lnSpc>
            </a:pPr>
            <a:endParaRPr lang="x-none"/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B7CBFF0D-A3B2-43BA-9FF5-71CF03DE1E0E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1587600" y="6762750"/>
            <a:ext cx="10239275" cy="55311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lang="ru-RU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3600"/>
            </a:lvl3pPr>
            <a:lvl4pPr marL="540000" marR="0" indent="-540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3600"/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325489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криншо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F1F4520F-52AD-1A48-9C8D-4DE8B66AE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3975" cy="1471511"/>
          </a:xfrm>
          <a:prstGeom prst="rect">
            <a:avLst/>
          </a:prstGeom>
        </p:spPr>
        <p:txBody>
          <a:bodyPr vert="horz" lIns="0" tIns="216000" rIns="0" bIns="144000" rtlCol="0" anchor="t">
            <a:spAutoFit/>
          </a:bodyPr>
          <a:lstStyle>
            <a:lvl1pPr>
              <a:defRPr lang="ru-RU" dirty="0"/>
            </a:lvl1pPr>
          </a:lstStyle>
          <a:p>
            <a:pPr lvl="0"/>
            <a:r>
              <a:rPr lang="ru-RU" dirty="0"/>
              <a:t>Слайд с длинным узким скриншотом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Picture Placeholder 26">
            <a:extLst>
              <a:ext uri="{FF2B5EF4-FFF2-40B4-BE49-F238E27FC236}">
                <a16:creationId xmlns:a16="http://schemas.microsoft.com/office/drawing/2014/main" id="{BDA16DFE-6715-44BB-B15A-B8B1A52749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93171" y="4212000"/>
            <a:ext cx="13891304" cy="7323136"/>
          </a:xfrm>
          <a:prstGeom prst="roundRect">
            <a:avLst>
              <a:gd name="adj" fmla="val 4838"/>
            </a:avLst>
          </a:prstGeom>
          <a:solidFill>
            <a:schemeClr val="bg1"/>
          </a:solidFill>
          <a:ln w="12700">
            <a:noFill/>
          </a:ln>
          <a:effectLst>
            <a:outerShdw blurRad="254000" dir="5400000" algn="t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>
            <a:lvl1pPr>
              <a:defRPr lang="x-none" sz="3200" dirty="0">
                <a:ln w="0"/>
                <a:solidFill>
                  <a:schemeClr val="tx1"/>
                </a:solidFill>
              </a:defRPr>
            </a:lvl1pPr>
          </a:lstStyle>
          <a:p>
            <a:pPr lvl="0" algn="ctr" defTabSz="1828595">
              <a:lnSpc>
                <a:spcPct val="90000"/>
              </a:lnSpc>
            </a:pPr>
            <a:endParaRPr lang="x-none"/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A8DC5572-8AB0-4F03-B7D1-6096EA438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37404" y="4212000"/>
            <a:ext cx="6601231" cy="73231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3600">
                <a:latin typeface="+mn-lt"/>
              </a:defRPr>
            </a:lvl1pPr>
            <a:lvl2pPr marL="36" marR="0" indent="0" algn="l" defTabSz="1907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None/>
              <a:tabLst/>
              <a:defRPr sz="3600" b="1"/>
            </a:lvl2pPr>
            <a:lvl3pPr marL="576000" marR="0" indent="-576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lang="ru-RU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6000" marR="0" indent="-57600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lang="ru-RU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3600"/>
            </a:lvl5pPr>
          </a:lstStyle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DDEAB894-31E4-A4D2-040E-E151833F20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4000" y="2376000"/>
            <a:ext cx="16097575" cy="1712360"/>
          </a:xfrm>
          <a:prstGeom prst="rect">
            <a:avLst/>
          </a:prstGeom>
        </p:spPr>
        <p:txBody>
          <a:bodyPr lIns="0" tIns="36000" rIns="0" bIns="0"/>
          <a:lstStyle>
            <a:lvl1pPr>
              <a:spcAft>
                <a:spcPts val="3000"/>
              </a:spcAft>
              <a:defRPr sz="3600" b="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ru-RU" dirty="0"/>
              <a:t>Подзаголовок на случай, если из заголовка не до конца понятно, о чём пойдет речь. Если подзаголовок не нужен — просто удали его</a:t>
            </a:r>
          </a:p>
        </p:txBody>
      </p:sp>
    </p:spTree>
    <p:extLst>
      <p:ext uri="{BB962C8B-B14F-4D97-AF65-F5344CB8AC3E}">
        <p14:creationId xmlns:p14="http://schemas.microsoft.com/office/powerpoint/2010/main" val="13492429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мидж на весь экра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2">
            <a:extLst>
              <a:ext uri="{FF2B5EF4-FFF2-40B4-BE49-F238E27FC236}">
                <a16:creationId xmlns:a16="http://schemas.microsoft.com/office/drawing/2014/main" id="{EA502E89-DEA8-6F45-8073-569B507DB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4382413" cy="13716000"/>
          </a:xfrm>
          <a:prstGeom prst="rect">
            <a:avLst/>
          </a:prstGeom>
        </p:spPr>
        <p:txBody>
          <a:bodyPr tIns="251999" anchor="ctr" anchorCtr="1"/>
          <a:lstStyle>
            <a:lvl1pPr marL="0" marR="0" indent="0" algn="ctr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ru-RU" dirty="0"/>
              <a:t>Окно для вставки фотографии, иллюстрации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875F167-A074-F14C-8078-352918ABF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095CD3F-8D10-9B40-B944-BA0EF36A3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56644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 — один спике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F1EA2D-AA5A-444E-9283-8052343D29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46"/>
            <a:ext cx="24382412" cy="13715107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457374A1-E957-812B-785A-039CFFED7185}"/>
              </a:ext>
            </a:extLst>
          </p:cNvPr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20000"/>
                </a:schemeClr>
              </a:gs>
            </a:gsLst>
            <a:lin ang="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RU" sz="3200">
              <a:ln w="0"/>
              <a:solidFill>
                <a:schemeClr val="tx1"/>
              </a:solidFill>
            </a:endParaRP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A72FDE70-7C9D-414D-85D2-DCFDBD21F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1080000"/>
            <a:ext cx="16094075" cy="33239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90000"/>
              </a:lnSpc>
              <a:defRPr sz="12000" b="0"/>
            </a:lvl1pPr>
          </a:lstStyle>
          <a:p>
            <a:pPr lvl="0"/>
            <a:r>
              <a:rPr lang="ru-RU" dirty="0"/>
              <a:t>Буду рад продолжить общение</a:t>
            </a:r>
            <a:endParaRPr lang="x-none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5EBBBAF9-35CC-E146-8F75-B2F6ADD866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4963" y="8611008"/>
            <a:ext cx="10979625" cy="2181162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6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 lvl="0"/>
            <a:r>
              <a:rPr lang="ru" dirty="0">
                <a:effectLst/>
              </a:rPr>
              <a:t>Константин Константинопольский</a:t>
            </a:r>
          </a:p>
          <a:p>
            <a:pPr marL="0" marR="0" lvl="0" indent="0" algn="l" defTabSz="825500" rtl="0" eaLnBrk="1" fontAlgn="auto" latinLnBrk="0" hangingPunc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" dirty="0">
                <a:effectLst/>
              </a:rPr>
              <a:t>Руководитель направления финансового планирования и аналитики </a:t>
            </a:r>
            <a:r>
              <a:rPr lang="en-US" dirty="0">
                <a:effectLst/>
              </a:rPr>
              <a:t>Yandex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Cloud</a:t>
            </a:r>
            <a:endParaRPr lang="ru-RU" dirty="0">
              <a:effectLst/>
            </a:endParaRPr>
          </a:p>
          <a:p>
            <a:pPr marL="0" marR="0" lvl="0" indent="0" algn="l" defTabSz="825500" rtl="0" eaLnBrk="1" fontAlgn="auto" latinLnBrk="0" hangingPunc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effectLst/>
              </a:rPr>
              <a:t>kkonstantin@yandex-team.ru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BF296C-986B-4F43-9402-C2B7E6B0A4E4}"/>
              </a:ext>
            </a:extLst>
          </p:cNvPr>
          <p:cNvSpPr txBox="1"/>
          <p:nvPr userDrawn="1"/>
        </p:nvSpPr>
        <p:spPr>
          <a:xfrm>
            <a:off x="6483927" y="790056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x-none" sz="3200" err="1">
              <a:solidFill>
                <a:schemeClr val="tx1"/>
              </a:solidFill>
            </a:endParaRPr>
          </a:p>
        </p:txBody>
      </p:sp>
      <p:sp>
        <p:nvSpPr>
          <p:cNvPr id="11" name="Picture Placeholder 26">
            <a:extLst>
              <a:ext uri="{FF2B5EF4-FFF2-40B4-BE49-F238E27FC236}">
                <a16:creationId xmlns:a16="http://schemas.microsoft.com/office/drawing/2014/main" id="{E219ABB4-E045-594D-B699-A0D21A0D2D67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621472" y="8611008"/>
            <a:ext cx="2181162" cy="2181162"/>
          </a:xfrm>
          <a:custGeom>
            <a:avLst/>
            <a:gdLst>
              <a:gd name="connsiteX0" fmla="*/ 1746000 w 3492000"/>
              <a:gd name="connsiteY0" fmla="*/ 0 h 3492000"/>
              <a:gd name="connsiteX1" fmla="*/ 3492000 w 3492000"/>
              <a:gd name="connsiteY1" fmla="*/ 1746000 h 3492000"/>
              <a:gd name="connsiteX2" fmla="*/ 1746000 w 3492000"/>
              <a:gd name="connsiteY2" fmla="*/ 3492000 h 3492000"/>
              <a:gd name="connsiteX3" fmla="*/ 0 w 3492000"/>
              <a:gd name="connsiteY3" fmla="*/ 1746000 h 3492000"/>
              <a:gd name="connsiteX4" fmla="*/ 1746000 w 3492000"/>
              <a:gd name="connsiteY4" fmla="*/ 0 h 34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000" h="3492000">
                <a:moveTo>
                  <a:pt x="1746000" y="0"/>
                </a:moveTo>
                <a:cubicBezTo>
                  <a:pt x="2710289" y="0"/>
                  <a:pt x="3492000" y="781711"/>
                  <a:pt x="3492000" y="1746000"/>
                </a:cubicBezTo>
                <a:cubicBezTo>
                  <a:pt x="3492000" y="2710289"/>
                  <a:pt x="2710289" y="3492000"/>
                  <a:pt x="1746000" y="3492000"/>
                </a:cubicBezTo>
                <a:cubicBezTo>
                  <a:pt x="781711" y="3492000"/>
                  <a:pt x="0" y="2710289"/>
                  <a:pt x="0" y="1746000"/>
                </a:cubicBezTo>
                <a:cubicBezTo>
                  <a:pt x="0" y="781711"/>
                  <a:pt x="781711" y="0"/>
                  <a:pt x="1746000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  <a:alpha val="90000"/>
              </a:schemeClr>
            </a:solidFill>
          </a:ln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Кликни</a:t>
            </a:r>
            <a:br>
              <a:rPr lang="ru-RU" dirty="0"/>
            </a:br>
            <a:r>
              <a:rPr lang="ru-RU" dirty="0"/>
              <a:t>на иконку пейзажа, </a:t>
            </a:r>
            <a:br>
              <a:rPr lang="ru-RU" dirty="0"/>
            </a:br>
            <a:r>
              <a:rPr lang="ru-RU" dirty="0"/>
              <a:t>чтобы вставить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2346948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 — два спикер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C942B71-DE36-4644-8B0B-51310F653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14" name="Picture Placeholder 26">
            <a:extLst>
              <a:ext uri="{FF2B5EF4-FFF2-40B4-BE49-F238E27FC236}">
                <a16:creationId xmlns:a16="http://schemas.microsoft.com/office/drawing/2014/main" id="{91135F53-1B21-4E4F-9E32-2AFE046E9CA1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621473" y="8611014"/>
            <a:ext cx="2181162" cy="2181162"/>
          </a:xfrm>
          <a:custGeom>
            <a:avLst/>
            <a:gdLst>
              <a:gd name="connsiteX0" fmla="*/ 1746000 w 3492000"/>
              <a:gd name="connsiteY0" fmla="*/ 0 h 3492000"/>
              <a:gd name="connsiteX1" fmla="*/ 3492000 w 3492000"/>
              <a:gd name="connsiteY1" fmla="*/ 1746000 h 3492000"/>
              <a:gd name="connsiteX2" fmla="*/ 1746000 w 3492000"/>
              <a:gd name="connsiteY2" fmla="*/ 3492000 h 3492000"/>
              <a:gd name="connsiteX3" fmla="*/ 0 w 3492000"/>
              <a:gd name="connsiteY3" fmla="*/ 1746000 h 3492000"/>
              <a:gd name="connsiteX4" fmla="*/ 1746000 w 3492000"/>
              <a:gd name="connsiteY4" fmla="*/ 0 h 34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000" h="3492000">
                <a:moveTo>
                  <a:pt x="1746000" y="0"/>
                </a:moveTo>
                <a:cubicBezTo>
                  <a:pt x="2710289" y="0"/>
                  <a:pt x="3492000" y="781711"/>
                  <a:pt x="3492000" y="1746000"/>
                </a:cubicBezTo>
                <a:cubicBezTo>
                  <a:pt x="3492000" y="2710289"/>
                  <a:pt x="2710289" y="3492000"/>
                  <a:pt x="1746000" y="3492000"/>
                </a:cubicBezTo>
                <a:cubicBezTo>
                  <a:pt x="781711" y="3492000"/>
                  <a:pt x="0" y="2710289"/>
                  <a:pt x="0" y="1746000"/>
                </a:cubicBezTo>
                <a:cubicBezTo>
                  <a:pt x="0" y="781711"/>
                  <a:pt x="781711" y="0"/>
                  <a:pt x="1746000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  <a:alpha val="90000"/>
              </a:schemeClr>
            </a:solidFill>
          </a:ln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Кликни</a:t>
            </a:r>
            <a:br>
              <a:rPr lang="ru-RU" dirty="0"/>
            </a:br>
            <a:r>
              <a:rPr lang="ru-RU" dirty="0"/>
              <a:t>на иконку пейзажа, </a:t>
            </a:r>
            <a:br>
              <a:rPr lang="ru-RU" dirty="0"/>
            </a:br>
            <a:r>
              <a:rPr lang="ru-RU" dirty="0"/>
              <a:t>чтобы вставить фото</a:t>
            </a:r>
          </a:p>
        </p:txBody>
      </p:sp>
      <p:sp>
        <p:nvSpPr>
          <p:cNvPr id="15" name="Picture Placeholder 26">
            <a:extLst>
              <a:ext uri="{FF2B5EF4-FFF2-40B4-BE49-F238E27FC236}">
                <a16:creationId xmlns:a16="http://schemas.microsoft.com/office/drawing/2014/main" id="{E3383F6D-F1EB-664F-B342-19DD5A2EBDF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12564001" y="8611014"/>
            <a:ext cx="2181162" cy="2181162"/>
          </a:xfrm>
          <a:custGeom>
            <a:avLst/>
            <a:gdLst>
              <a:gd name="connsiteX0" fmla="*/ 1746000 w 3492000"/>
              <a:gd name="connsiteY0" fmla="*/ 0 h 3492000"/>
              <a:gd name="connsiteX1" fmla="*/ 3492000 w 3492000"/>
              <a:gd name="connsiteY1" fmla="*/ 1746000 h 3492000"/>
              <a:gd name="connsiteX2" fmla="*/ 1746000 w 3492000"/>
              <a:gd name="connsiteY2" fmla="*/ 3492000 h 3492000"/>
              <a:gd name="connsiteX3" fmla="*/ 0 w 3492000"/>
              <a:gd name="connsiteY3" fmla="*/ 1746000 h 3492000"/>
              <a:gd name="connsiteX4" fmla="*/ 1746000 w 3492000"/>
              <a:gd name="connsiteY4" fmla="*/ 0 h 34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000" h="3492000">
                <a:moveTo>
                  <a:pt x="1746000" y="0"/>
                </a:moveTo>
                <a:cubicBezTo>
                  <a:pt x="2710289" y="0"/>
                  <a:pt x="3492000" y="781711"/>
                  <a:pt x="3492000" y="1746000"/>
                </a:cubicBezTo>
                <a:cubicBezTo>
                  <a:pt x="3492000" y="2710289"/>
                  <a:pt x="2710289" y="3492000"/>
                  <a:pt x="1746000" y="3492000"/>
                </a:cubicBezTo>
                <a:cubicBezTo>
                  <a:pt x="781711" y="3492000"/>
                  <a:pt x="0" y="2710289"/>
                  <a:pt x="0" y="1746000"/>
                </a:cubicBezTo>
                <a:cubicBezTo>
                  <a:pt x="0" y="781711"/>
                  <a:pt x="781711" y="0"/>
                  <a:pt x="1746000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  <a:alpha val="90000"/>
              </a:schemeClr>
            </a:solidFill>
          </a:ln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Кликни</a:t>
            </a:r>
            <a:br>
              <a:rPr lang="ru-RU" dirty="0"/>
            </a:br>
            <a:r>
              <a:rPr lang="ru-RU" dirty="0"/>
              <a:t>на иконку пейзажа, </a:t>
            </a:r>
            <a:br>
              <a:rPr lang="ru-RU" dirty="0"/>
            </a:br>
            <a:r>
              <a:rPr lang="ru-RU" dirty="0"/>
              <a:t>чтобы вставить фото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9AC2A49A-D118-D04B-AC2F-6A8C067B2E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4963" y="8611013"/>
            <a:ext cx="7683451" cy="218116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 marL="0" marR="0" lvl="0" indent="0" algn="l" defTabSz="825500" rtl="0" eaLnBrk="1" fontAlgn="auto" latinLnBrk="0" hangingPunct="0">
              <a:spcBef>
                <a:spcPts val="0"/>
              </a:spcBef>
              <a:buClrTx/>
              <a:buSzTx/>
              <a:buFontTx/>
              <a:buNone/>
              <a:tabLst/>
            </a:pPr>
            <a:r>
              <a:rPr lang="ru" dirty="0">
                <a:effectLst/>
              </a:rPr>
              <a:t>Константин Константинопольский Руководитель направления </a:t>
            </a:r>
            <a:br>
              <a:rPr lang="ru" dirty="0">
                <a:effectLst/>
              </a:rPr>
            </a:br>
            <a:r>
              <a:rPr lang="en-US" dirty="0">
                <a:effectLst/>
              </a:rPr>
              <a:t>Yandex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Cloud</a:t>
            </a:r>
            <a:endParaRPr lang="ru-RU" dirty="0">
              <a:effectLst/>
            </a:endParaRPr>
          </a:p>
          <a:p>
            <a:pPr marL="0" marR="0" lvl="0" indent="0" algn="l" defTabSz="825500" rtl="0" eaLnBrk="1" fontAlgn="auto" latinLnBrk="0" hangingPunc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effectLst/>
              </a:rPr>
              <a:t>kkonstantin@yandex-team.ru</a:t>
            </a:r>
            <a:endParaRPr lang="ru-RU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7347B7C-B79F-FB46-864E-DE174F94BAB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108238" y="8611013"/>
            <a:ext cx="7704137" cy="218116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" sz="3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 marL="0" marR="0" lvl="0" indent="0" algn="l" defTabSz="825500" rtl="0" eaLnBrk="1" fontAlgn="auto" latinLnBrk="0" hangingPunct="0">
              <a:spcBef>
                <a:spcPts val="0"/>
              </a:spcBef>
              <a:buClrTx/>
              <a:buSzTx/>
              <a:buFontTx/>
              <a:buNone/>
              <a:tabLst/>
            </a:pPr>
            <a:r>
              <a:rPr lang="ru" dirty="0">
                <a:effectLst/>
              </a:rPr>
              <a:t>Константин Константинопольский Руководитель направления </a:t>
            </a:r>
            <a:br>
              <a:rPr lang="ru" dirty="0">
                <a:effectLst/>
              </a:rPr>
            </a:br>
            <a:r>
              <a:rPr lang="en-US" dirty="0">
                <a:effectLst/>
              </a:rPr>
              <a:t>Yandex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Cloud</a:t>
            </a:r>
            <a:endParaRPr lang="ru-RU" dirty="0">
              <a:effectLst/>
            </a:endParaRPr>
          </a:p>
          <a:p>
            <a:pPr marL="0" marR="0" lvl="0" indent="0" algn="l" defTabSz="825500" rtl="0" eaLnBrk="1" fontAlgn="auto" latinLnBrk="0" hangingPunc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effectLst/>
              </a:rPr>
              <a:t>kkonstantin@yandex-team.ru</a:t>
            </a:r>
            <a:endParaRPr lang="ru-RU" dirty="0"/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6D80F530-CB8C-489C-8984-9898FEF69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1080000"/>
            <a:ext cx="16094075" cy="33239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90000"/>
              </a:lnSpc>
              <a:defRPr sz="12000" b="0"/>
            </a:lvl1pPr>
          </a:lstStyle>
          <a:p>
            <a:pPr lvl="0"/>
            <a:r>
              <a:rPr lang="ru-RU" dirty="0"/>
              <a:t>Поможем получить результаты быстро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2103889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 — спикер+QR-ко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5F1DE0CA-40D3-4D26-8B7F-6D302A85BC45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2561889" y="8611014"/>
            <a:ext cx="2181162" cy="2181162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>
            <a:lvl1pPr>
              <a:defRPr lang="x-none" sz="3200" dirty="0">
                <a:ln w="0"/>
                <a:solidFill>
                  <a:schemeClr val="tx1"/>
                </a:solidFill>
              </a:defRPr>
            </a:lvl1pPr>
          </a:lstStyle>
          <a:p>
            <a:pPr lvl="0" algn="ctr" defTabSz="1828595">
              <a:lnSpc>
                <a:spcPct val="90000"/>
              </a:lnSpc>
            </a:pPr>
            <a:endParaRPr lang="x-none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C942B71-DE36-4644-8B0B-51310F653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14" name="Picture Placeholder 26">
            <a:extLst>
              <a:ext uri="{FF2B5EF4-FFF2-40B4-BE49-F238E27FC236}">
                <a16:creationId xmlns:a16="http://schemas.microsoft.com/office/drawing/2014/main" id="{91135F53-1B21-4E4F-9E32-2AFE046E9CA1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621473" y="8611014"/>
            <a:ext cx="2181162" cy="2181162"/>
          </a:xfrm>
          <a:custGeom>
            <a:avLst/>
            <a:gdLst>
              <a:gd name="connsiteX0" fmla="*/ 1746000 w 3492000"/>
              <a:gd name="connsiteY0" fmla="*/ 0 h 3492000"/>
              <a:gd name="connsiteX1" fmla="*/ 3492000 w 3492000"/>
              <a:gd name="connsiteY1" fmla="*/ 1746000 h 3492000"/>
              <a:gd name="connsiteX2" fmla="*/ 1746000 w 3492000"/>
              <a:gd name="connsiteY2" fmla="*/ 3492000 h 3492000"/>
              <a:gd name="connsiteX3" fmla="*/ 0 w 3492000"/>
              <a:gd name="connsiteY3" fmla="*/ 1746000 h 3492000"/>
              <a:gd name="connsiteX4" fmla="*/ 1746000 w 3492000"/>
              <a:gd name="connsiteY4" fmla="*/ 0 h 34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000" h="3492000">
                <a:moveTo>
                  <a:pt x="1746000" y="0"/>
                </a:moveTo>
                <a:cubicBezTo>
                  <a:pt x="2710289" y="0"/>
                  <a:pt x="3492000" y="781711"/>
                  <a:pt x="3492000" y="1746000"/>
                </a:cubicBezTo>
                <a:cubicBezTo>
                  <a:pt x="3492000" y="2710289"/>
                  <a:pt x="2710289" y="3492000"/>
                  <a:pt x="1746000" y="3492000"/>
                </a:cubicBezTo>
                <a:cubicBezTo>
                  <a:pt x="781711" y="3492000"/>
                  <a:pt x="0" y="2710289"/>
                  <a:pt x="0" y="1746000"/>
                </a:cubicBezTo>
                <a:cubicBezTo>
                  <a:pt x="0" y="781711"/>
                  <a:pt x="781711" y="0"/>
                  <a:pt x="1746000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  <a:alpha val="90000"/>
              </a:schemeClr>
            </a:solidFill>
          </a:ln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Кликни</a:t>
            </a:r>
            <a:br>
              <a:rPr lang="ru-RU" dirty="0"/>
            </a:br>
            <a:r>
              <a:rPr lang="ru-RU" dirty="0"/>
              <a:t>на иконку пейзажа, </a:t>
            </a:r>
            <a:br>
              <a:rPr lang="ru-RU" dirty="0"/>
            </a:br>
            <a:r>
              <a:rPr lang="ru-RU" dirty="0"/>
              <a:t>чтобы вставить фото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9AC2A49A-D118-D04B-AC2F-6A8C067B2E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4963" y="8611013"/>
            <a:ext cx="7683451" cy="218116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 marL="0" marR="0" lvl="0" indent="0" algn="l" defTabSz="825500" rtl="0" eaLnBrk="1" fontAlgn="auto" latinLnBrk="0" hangingPunct="0">
              <a:spcBef>
                <a:spcPts val="0"/>
              </a:spcBef>
              <a:buClrTx/>
              <a:buSzTx/>
              <a:buFontTx/>
              <a:buNone/>
              <a:tabLst/>
            </a:pPr>
            <a:r>
              <a:rPr lang="ru" dirty="0">
                <a:effectLst/>
              </a:rPr>
              <a:t>Константин Константинопольский Руководитель направления </a:t>
            </a:r>
            <a:br>
              <a:rPr lang="ru" dirty="0">
                <a:effectLst/>
              </a:rPr>
            </a:br>
            <a:r>
              <a:rPr lang="en-US" dirty="0">
                <a:effectLst/>
              </a:rPr>
              <a:t>Yandex</a:t>
            </a: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Cloud</a:t>
            </a:r>
            <a:endParaRPr lang="ru-RU" dirty="0">
              <a:effectLst/>
            </a:endParaRPr>
          </a:p>
          <a:p>
            <a:pPr marL="0" marR="0" lvl="0" indent="0" algn="l" defTabSz="825500" rtl="0" eaLnBrk="1" fontAlgn="auto" latinLnBrk="0" hangingPunc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effectLst/>
              </a:rPr>
              <a:t>kkonstantin@yandex-team.ru</a:t>
            </a:r>
            <a:endParaRPr lang="ru-RU" dirty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7347B7C-B79F-FB46-864E-DE174F94BAB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128924" y="8611013"/>
            <a:ext cx="7683451" cy="218116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" sz="3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825500" rtl="0" fontAlgn="auto" latinLnBrk="0" hangingPunct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32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 marL="0" marR="0" lvl="0" indent="0" algn="l" defTabSz="825500" rtl="0" eaLnBrk="1" fontAlgn="auto" latinLnBrk="0" hangingPunct="0">
              <a:spcBef>
                <a:spcPts val="0"/>
              </a:spcBef>
              <a:buClrTx/>
              <a:buSzTx/>
              <a:buFontTx/>
              <a:buNone/>
              <a:tabLst/>
            </a:pPr>
            <a:r>
              <a:rPr lang="ru-RU" dirty="0">
                <a:effectLst/>
              </a:rPr>
              <a:t>Ссылка</a:t>
            </a:r>
            <a:endParaRPr lang="ru-RU" dirty="0"/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6D80F530-CB8C-489C-8984-9898FEF69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1080000"/>
            <a:ext cx="16094075" cy="33239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90000"/>
              </a:lnSpc>
              <a:defRPr sz="12000" b="0"/>
            </a:lvl1pPr>
          </a:lstStyle>
          <a:p>
            <a:pPr lvl="0"/>
            <a:r>
              <a:rPr lang="ru-RU" dirty="0"/>
              <a:t>Поможем получить результаты быстро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6409114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Цитаты_3 ш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F1F4520F-52AD-1A48-9C8D-4DE8B66AE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4000" y="900000"/>
            <a:ext cx="16097575" cy="1507863"/>
          </a:xfrm>
          <a:prstGeom prst="rect">
            <a:avLst/>
          </a:prstGeom>
        </p:spPr>
        <p:txBody>
          <a:bodyPr vert="horz" wrap="square" lIns="0" tIns="216000" rIns="0" bIns="180000" rtlCol="0" anchor="t">
            <a:spAutoFit/>
          </a:bodyPr>
          <a:lstStyle>
            <a:lvl1pPr>
              <a:defRPr sz="7200" b="0"/>
            </a:lvl1pPr>
          </a:lstStyle>
          <a:p>
            <a:r>
              <a:rPr lang="en-US" dirty="0"/>
              <a:t>Slide header</a:t>
            </a:r>
            <a:endParaRPr lang="ru-RU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E2E1D8-A8FD-4F4D-9760-DE2B5FE20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600" y="12624682"/>
            <a:ext cx="17565588" cy="4252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defRPr sz="20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98DA7-8DF9-9948-95F5-7937E9229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  <a:prstGeom prst="rect">
            <a:avLst/>
          </a:prstGeom>
        </p:spPr>
        <p:txBody>
          <a:bodyPr vert="horz" lIns="0" tIns="72000" rIns="0" bIns="0" rtlCol="0" anchor="ctr"/>
          <a:lstStyle>
            <a:lvl1pPr algn="r">
              <a:defRPr sz="24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741C03D3-FA44-40EC-9A21-1FC4FEA3E2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76B50887-D578-C141-8BE7-50A9BA86B4AE}"/>
              </a:ext>
            </a:extLst>
          </p:cNvPr>
          <p:cNvSpPr txBox="1">
            <a:spLocks/>
          </p:cNvSpPr>
          <p:nvPr userDrawn="1"/>
        </p:nvSpPr>
        <p:spPr>
          <a:xfrm>
            <a:off x="5962650" y="12288933"/>
            <a:ext cx="13897852" cy="1170097"/>
          </a:xfrm>
          <a:prstGeom prst="rect">
            <a:avLst/>
          </a:prstGeom>
        </p:spPr>
        <p:txBody>
          <a:bodyPr vert="horz" lIns="0" tIns="198000" rIns="0" bIns="0" rtlCol="0" anchor="t">
            <a:no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720284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577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121" r:id="rId2"/>
    <p:sldLayoutId id="2147484094" r:id="rId3"/>
    <p:sldLayoutId id="2147483972" r:id="rId4"/>
    <p:sldLayoutId id="2147484007" r:id="rId5"/>
    <p:sldLayoutId id="2147484100" r:id="rId6"/>
    <p:sldLayoutId id="2147484056" r:id="rId7"/>
    <p:sldLayoutId id="2147484095" r:id="rId8"/>
    <p:sldLayoutId id="2147484098" r:id="rId9"/>
    <p:sldLayoutId id="2147484099" r:id="rId10"/>
    <p:sldLayoutId id="2147483989" r:id="rId11"/>
    <p:sldLayoutId id="2147484113" r:id="rId12"/>
    <p:sldLayoutId id="2147484072" r:id="rId13"/>
    <p:sldLayoutId id="2147484019" r:id="rId14"/>
    <p:sldLayoutId id="2147484117" r:id="rId15"/>
    <p:sldLayoutId id="2147484118" r:id="rId16"/>
    <p:sldLayoutId id="2147484114" r:id="rId17"/>
    <p:sldLayoutId id="2147483867" r:id="rId18"/>
    <p:sldLayoutId id="2147484109" r:id="rId19"/>
    <p:sldLayoutId id="2147484108" r:id="rId20"/>
    <p:sldLayoutId id="2147484107" r:id="rId21"/>
    <p:sldLayoutId id="2147484038" r:id="rId22"/>
    <p:sldLayoutId id="2147484041" r:id="rId23"/>
    <p:sldLayoutId id="2147484119" r:id="rId24"/>
    <p:sldLayoutId id="2147484102" r:id="rId25"/>
    <p:sldLayoutId id="2147484104" r:id="rId26"/>
    <p:sldLayoutId id="2147484110" r:id="rId27"/>
    <p:sldLayoutId id="2147484054" r:id="rId28"/>
    <p:sldLayoutId id="2147483986" r:id="rId29"/>
    <p:sldLayoutId id="2147483992" r:id="rId30"/>
    <p:sldLayoutId id="2147484024" r:id="rId31"/>
    <p:sldLayoutId id="2147484051" r:id="rId32"/>
    <p:sldLayoutId id="2147484045" r:id="rId33"/>
    <p:sldLayoutId id="2147483917" r:id="rId34"/>
    <p:sldLayoutId id="2147484010" r:id="rId35"/>
    <p:sldLayoutId id="2147484009" r:id="rId36"/>
    <p:sldLayoutId id="2147484111" r:id="rId37"/>
    <p:sldLayoutId id="2147484120" r:id="rId38"/>
  </p:sldLayoutIdLst>
  <p:hf hdr="0" dt="0"/>
  <p:txStyles>
    <p:titleStyle>
      <a:lvl1pPr marL="0" algn="l" defTabSz="1828619" rtl="0" eaLnBrk="1" latinLnBrk="0" hangingPunct="1">
        <a:lnSpc>
          <a:spcPct val="100000"/>
        </a:lnSpc>
        <a:spcBef>
          <a:spcPct val="0"/>
        </a:spcBef>
        <a:buNone/>
        <a:defRPr sz="7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619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Tx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719964" algn="l" defTabSz="1907905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120000"/>
        <a:buFont typeface="Arial Unicode MS" panose="020B0604020202020204" pitchFamily="34" charset="-128"/>
        <a:buChar char="▎"/>
        <a:defRPr sz="3600" b="1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720000" indent="-715963" algn="l" defTabSz="1828619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SzPct val="150000"/>
        <a:buFont typeface="Yandex Sans Text Light" panose="02000000000000000000" pitchFamily="2" charset="-52"/>
        <a:buChar char="›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715963" algn="l" defTabSz="1828619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+mj-lt"/>
        <a:buAutoNum type="arabicPeriod"/>
        <a:tabLst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828619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Tx/>
        <a:buNone/>
        <a:defRPr sz="3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5028699" indent="-457155" algn="l" defTabSz="182861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007" indent="-457155" algn="l" defTabSz="182861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315" indent="-457155" algn="l" defTabSz="182861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623" indent="-457155" algn="l" defTabSz="182861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08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619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927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235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543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852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160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467" algn="l" defTabSz="182861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762">
          <p15:clr>
            <a:srgbClr val="F26B43"/>
          </p15:clr>
        </p15:guide>
        <p15:guide id="2" pos="6531">
          <p15:clr>
            <a:srgbClr val="F26B43"/>
          </p15:clr>
        </p15:guide>
        <p15:guide id="3" pos="6298">
          <p15:clr>
            <a:srgbClr val="F26B43"/>
          </p15:clr>
        </p15:guide>
        <p15:guide id="4" pos="6067">
          <p15:clr>
            <a:srgbClr val="F26B43"/>
          </p15:clr>
        </p15:guide>
        <p15:guide id="5" pos="5834">
          <p15:clr>
            <a:srgbClr val="F26B43"/>
          </p15:clr>
        </p15:guide>
        <p15:guide id="6" pos="5603">
          <p15:clr>
            <a:srgbClr val="F26B43"/>
          </p15:clr>
        </p15:guide>
        <p15:guide id="8" pos="5148">
          <p15:clr>
            <a:srgbClr val="F26B43"/>
          </p15:clr>
        </p15:guide>
        <p15:guide id="9" pos="4915">
          <p15:clr>
            <a:srgbClr val="F26B43"/>
          </p15:clr>
        </p15:guide>
        <p15:guide id="10" pos="4682">
          <p15:clr>
            <a:srgbClr val="F26B43"/>
          </p15:clr>
        </p15:guide>
        <p15:guide id="11" pos="4451">
          <p15:clr>
            <a:srgbClr val="F26B43"/>
          </p15:clr>
        </p15:guide>
        <p15:guide id="12" pos="4210" userDrawn="1">
          <p15:clr>
            <a:srgbClr val="F26B43"/>
          </p15:clr>
        </p15:guide>
        <p15:guide id="13" pos="3756" userDrawn="1">
          <p15:clr>
            <a:srgbClr val="F26B43"/>
          </p15:clr>
        </p15:guide>
        <p15:guide id="14" pos="3994">
          <p15:clr>
            <a:srgbClr val="F26B43"/>
          </p15:clr>
        </p15:guide>
        <p15:guide id="15" pos="3529" userDrawn="1">
          <p15:clr>
            <a:srgbClr val="F26B43"/>
          </p15:clr>
        </p15:guide>
        <p15:guide id="16" pos="3299">
          <p15:clr>
            <a:srgbClr val="F26B43"/>
          </p15:clr>
        </p15:guide>
        <p15:guide id="17" pos="2835">
          <p15:clr>
            <a:srgbClr val="F26B43"/>
          </p15:clr>
        </p15:guide>
        <p15:guide id="19" pos="2611">
          <p15:clr>
            <a:srgbClr val="F26B43"/>
          </p15:clr>
        </p15:guide>
        <p15:guide id="20" pos="2378">
          <p15:clr>
            <a:srgbClr val="F26B43"/>
          </p15:clr>
        </p15:guide>
        <p15:guide id="21" pos="2147">
          <p15:clr>
            <a:srgbClr val="F26B43"/>
          </p15:clr>
        </p15:guide>
        <p15:guide id="25" pos="6986">
          <p15:clr>
            <a:srgbClr val="F26B43"/>
          </p15:clr>
        </p15:guide>
        <p15:guide id="27" pos="7219">
          <p15:clr>
            <a:srgbClr val="F26B43"/>
          </p15:clr>
        </p15:guide>
        <p15:guide id="29" pos="7913">
          <p15:clr>
            <a:srgbClr val="F26B43"/>
          </p15:clr>
        </p15:guide>
        <p15:guide id="30" pos="8146">
          <p15:clr>
            <a:srgbClr val="F26B43"/>
          </p15:clr>
        </p15:guide>
        <p15:guide id="31" pos="8372">
          <p15:clr>
            <a:srgbClr val="F26B43"/>
          </p15:clr>
        </p15:guide>
        <p15:guide id="32" pos="8602">
          <p15:clr>
            <a:srgbClr val="F26B43"/>
          </p15:clr>
        </p15:guide>
        <p15:guide id="33" pos="9517" userDrawn="1">
          <p15:clr>
            <a:srgbClr val="F26B43"/>
          </p15:clr>
        </p15:guide>
        <p15:guide id="34" pos="8834">
          <p15:clr>
            <a:srgbClr val="F26B43"/>
          </p15:clr>
        </p15:guide>
        <p15:guide id="35" pos="9754">
          <p15:clr>
            <a:srgbClr val="F26B43"/>
          </p15:clr>
        </p15:guide>
        <p15:guide id="36" pos="10696" userDrawn="1">
          <p15:clr>
            <a:srgbClr val="F26B43"/>
          </p15:clr>
        </p15:guide>
        <p15:guide id="38" pos="10218">
          <p15:clr>
            <a:srgbClr val="F26B43"/>
          </p15:clr>
        </p15:guide>
        <p15:guide id="39" pos="12522">
          <p15:clr>
            <a:srgbClr val="F26B43"/>
          </p15:clr>
        </p15:guide>
        <p15:guide id="40" pos="10450">
          <p15:clr>
            <a:srgbClr val="F26B43"/>
          </p15:clr>
        </p15:guide>
        <p15:guide id="41" pos="10909" userDrawn="1">
          <p15:clr>
            <a:srgbClr val="F26B43"/>
          </p15:clr>
        </p15:guide>
        <p15:guide id="42" pos="11138">
          <p15:clr>
            <a:srgbClr val="F26B43"/>
          </p15:clr>
        </p15:guide>
        <p15:guide id="44" pos="11370">
          <p15:clr>
            <a:srgbClr val="F26B43"/>
          </p15:clr>
        </p15:guide>
        <p15:guide id="45" pos="11602">
          <p15:clr>
            <a:srgbClr val="F26B43"/>
          </p15:clr>
        </p15:guide>
        <p15:guide id="47" pos="11833">
          <p15:clr>
            <a:srgbClr val="F26B43"/>
          </p15:clr>
        </p15:guide>
        <p15:guide id="48" orient="horz" pos="4260">
          <p15:clr>
            <a:srgbClr val="F26B43"/>
          </p15:clr>
        </p15:guide>
        <p15:guide id="49" orient="horz" pos="4027">
          <p15:clr>
            <a:srgbClr val="F26B43"/>
          </p15:clr>
        </p15:guide>
        <p15:guide id="50" orient="horz" pos="3796" userDrawn="1">
          <p15:clr>
            <a:srgbClr val="F26B43"/>
          </p15:clr>
        </p15:guide>
        <p15:guide id="51" orient="horz" pos="3095" userDrawn="1">
          <p15:clr>
            <a:srgbClr val="547EBF"/>
          </p15:clr>
        </p15:guide>
        <p15:guide id="52" orient="horz" pos="2869" userDrawn="1">
          <p15:clr>
            <a:srgbClr val="F26B43"/>
          </p15:clr>
        </p15:guide>
        <p15:guide id="53" orient="horz" pos="2642" userDrawn="1">
          <p15:clr>
            <a:srgbClr val="F26B43"/>
          </p15:clr>
        </p15:guide>
        <p15:guide id="54" orient="horz" pos="2415" userDrawn="1">
          <p15:clr>
            <a:srgbClr val="F26B43"/>
          </p15:clr>
        </p15:guide>
        <p15:guide id="57" orient="horz" pos="1723">
          <p15:clr>
            <a:srgbClr val="F26B43"/>
          </p15:clr>
        </p15:guide>
        <p15:guide id="62" orient="horz" pos="4494">
          <p15:clr>
            <a:srgbClr val="F26B43"/>
          </p15:clr>
        </p15:guide>
        <p15:guide id="63" orient="horz" pos="4722">
          <p15:clr>
            <a:srgbClr val="F26B43"/>
          </p15:clr>
        </p15:guide>
        <p15:guide id="64" orient="horz" pos="5179">
          <p15:clr>
            <a:srgbClr val="F26B43"/>
          </p15:clr>
        </p15:guide>
        <p15:guide id="65" orient="horz" pos="5412">
          <p15:clr>
            <a:srgbClr val="F26B43"/>
          </p15:clr>
        </p15:guide>
        <p15:guide id="66" orient="horz" pos="5635" userDrawn="1">
          <p15:clr>
            <a:srgbClr val="F26B43"/>
          </p15:clr>
        </p15:guide>
        <p15:guide id="67" orient="horz" pos="5874">
          <p15:clr>
            <a:srgbClr val="F26B43"/>
          </p15:clr>
        </p15:guide>
        <p15:guide id="68" orient="horz" pos="6097">
          <p15:clr>
            <a:srgbClr val="F26B43"/>
          </p15:clr>
        </p15:guide>
        <p15:guide id="69" orient="horz" pos="6331">
          <p15:clr>
            <a:srgbClr val="F26B43"/>
          </p15:clr>
        </p15:guide>
        <p15:guide id="70" orient="horz" pos="6564">
          <p15:clr>
            <a:srgbClr val="F26B43"/>
          </p15:clr>
        </p15:guide>
        <p15:guide id="71" orient="horz" pos="6792">
          <p15:clr>
            <a:srgbClr val="F26B43"/>
          </p15:clr>
        </p15:guide>
        <p15:guide id="72" orient="horz" pos="7483">
          <p15:clr>
            <a:srgbClr val="F26B43"/>
          </p15:clr>
        </p15:guide>
        <p15:guide id="73" orient="horz" pos="7254">
          <p15:clr>
            <a:srgbClr val="F26B43"/>
          </p15:clr>
        </p15:guide>
        <p15:guide id="74" orient="horz" pos="7026">
          <p15:clr>
            <a:srgbClr val="F26B43"/>
          </p15:clr>
        </p15:guide>
        <p15:guide id="75" pos="7450">
          <p15:clr>
            <a:srgbClr val="F26B43"/>
          </p15:clr>
        </p15:guide>
        <p15:guide id="76" orient="horz" pos="3559">
          <p15:clr>
            <a:srgbClr val="F26B43"/>
          </p15:clr>
        </p15:guide>
        <p15:guide id="77" orient="horz" pos="3322" userDrawn="1">
          <p15:clr>
            <a:srgbClr val="F26B43"/>
          </p15:clr>
        </p15:guide>
        <p15:guide id="78" orient="horz" pos="4945">
          <p15:clr>
            <a:srgbClr val="F26B43"/>
          </p15:clr>
        </p15:guide>
        <p15:guide id="79" pos="1912" userDrawn="1">
          <p15:clr>
            <a:srgbClr val="F26B43"/>
          </p15:clr>
        </p15:guide>
        <p15:guide id="80" pos="1681" userDrawn="1">
          <p15:clr>
            <a:srgbClr val="F26B43"/>
          </p15:clr>
        </p15:guide>
        <p15:guide id="81" pos="1450">
          <p15:clr>
            <a:srgbClr val="F26B43"/>
          </p15:clr>
        </p15:guide>
        <p15:guide id="87" pos="12065">
          <p15:clr>
            <a:srgbClr val="F26B43"/>
          </p15:clr>
        </p15:guide>
        <p15:guide id="89" pos="12754">
          <p15:clr>
            <a:srgbClr val="F26B43"/>
          </p15:clr>
        </p15:guide>
        <p15:guide id="90" pos="12985">
          <p15:clr>
            <a:srgbClr val="F26B43"/>
          </p15:clr>
        </p15:guide>
        <p15:guide id="92" pos="13217">
          <p15:clr>
            <a:srgbClr val="F26B43"/>
          </p15:clr>
        </p15:guide>
        <p15:guide id="93" orient="horz" pos="782" userDrawn="1">
          <p15:clr>
            <a:srgbClr val="F26B43"/>
          </p15:clr>
        </p15:guide>
        <p15:guide id="94" pos="13449">
          <p15:clr>
            <a:srgbClr val="F26B43"/>
          </p15:clr>
        </p15:guide>
        <p15:guide id="95" pos="13681">
          <p15:clr>
            <a:srgbClr val="F26B43"/>
          </p15:clr>
        </p15:guide>
        <p15:guide id="96" pos="13906">
          <p15:clr>
            <a:srgbClr val="F26B43"/>
          </p15:clr>
        </p15:guide>
        <p15:guide id="97" pos="14141">
          <p15:clr>
            <a:srgbClr val="F26B43"/>
          </p15:clr>
        </p15:guide>
        <p15:guide id="101" pos="9066">
          <p15:clr>
            <a:srgbClr val="F26B43"/>
          </p15:clr>
        </p15:guide>
        <p15:guide id="102" pos="9298">
          <p15:clr>
            <a:srgbClr val="F26B43"/>
          </p15:clr>
        </p15:guide>
        <p15:guide id="104" orient="horz" pos="1261">
          <p15:clr>
            <a:srgbClr val="F26B43"/>
          </p15:clr>
        </p15:guide>
        <p15:guide id="108" orient="horz" pos="7716">
          <p15:clr>
            <a:srgbClr val="F26B43"/>
          </p15:clr>
        </p15:guide>
        <p15:guide id="109" orient="horz" pos="1027">
          <p15:clr>
            <a:srgbClr val="F26B43"/>
          </p15:clr>
        </p15:guide>
        <p15:guide id="111" orient="horz" pos="1494">
          <p15:clr>
            <a:srgbClr val="F26B43"/>
          </p15:clr>
        </p15:guide>
        <p15:guide id="112" pos="1216" userDrawn="1">
          <p15:clr>
            <a:srgbClr val="F26B43"/>
          </p15:clr>
        </p15:guide>
        <p15:guide id="113" pos="995">
          <p15:clr>
            <a:srgbClr val="F26B43"/>
          </p15:clr>
        </p15:guide>
        <p15:guide id="118" orient="horz" pos="2177" userDrawn="1">
          <p15:clr>
            <a:srgbClr val="F26B43"/>
          </p15:clr>
        </p15:guide>
        <p15:guide id="122" pos="14370">
          <p15:clr>
            <a:srgbClr val="F26B43"/>
          </p15:clr>
        </p15:guide>
        <p15:guide id="125" orient="horz" pos="7946" userDrawn="1">
          <p15:clr>
            <a:srgbClr val="F26B43"/>
          </p15:clr>
        </p15:guide>
        <p15:guide id="126" orient="horz" pos="19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microsoft.com/office/2007/relationships/hdphoto" Target="../media/hdphoto6.wdp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vitaliy.savoschik@ipsos.co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5" Type="http://schemas.openxmlformats.org/officeDocument/2006/relationships/hyperlink" Target="mailto:anna.uvarova@ipsos.com" TargetMode="External"/><Relationship Id="rId4" Type="http://schemas.openxmlformats.org/officeDocument/2006/relationships/hyperlink" Target="mailto:alina.rybnikova@ipso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76773-19B5-4AAA-844A-1C921583A1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1500" dirty="0"/>
              <a:t>The State </a:t>
            </a:r>
            <a:br>
              <a:rPr lang="ru-RU" sz="11500" dirty="0"/>
            </a:br>
            <a:r>
              <a:rPr lang="en-US" sz="11500" dirty="0"/>
              <a:t>of Serverless</a:t>
            </a:r>
            <a:endParaRPr lang="ru-RU" sz="115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7FCDA3-250F-4614-82B6-5906CA73A7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99324" y="10984387"/>
            <a:ext cx="9503651" cy="1755245"/>
          </a:xfrm>
        </p:spPr>
        <p:txBody>
          <a:bodyPr anchor="b"/>
          <a:lstStyle/>
          <a:p>
            <a:pPr defTabSz="1827213" fontAlgn="base">
              <a:spcBef>
                <a:spcPct val="0"/>
              </a:spcBef>
              <a:spcAft>
                <a:spcPct val="0"/>
              </a:spcAft>
            </a:pPr>
            <a:r>
              <a:rPr lang="ru-RU" sz="4000" u="none" strike="noStrike" dirty="0">
                <a:effectLst/>
              </a:rPr>
              <a:t>Исследование состояния </a:t>
            </a:r>
            <a:br>
              <a:rPr lang="ru-RU" sz="4000" u="none" strike="noStrike" dirty="0">
                <a:effectLst/>
              </a:rPr>
            </a:br>
            <a:r>
              <a:rPr lang="ru-RU" sz="4000" u="none" strike="noStrike" dirty="0">
                <a:effectLst/>
              </a:rPr>
              <a:t>рынка </a:t>
            </a:r>
            <a:r>
              <a:rPr lang="en-US" sz="4000" dirty="0"/>
              <a:t>s</a:t>
            </a:r>
            <a:r>
              <a:rPr lang="en-US" sz="4000" u="none" strike="noStrike" dirty="0">
                <a:effectLst/>
              </a:rPr>
              <a:t>erverless </a:t>
            </a:r>
            <a:r>
              <a:rPr lang="ru-RU" sz="4000" u="none" strike="noStrike" dirty="0">
                <a:effectLst/>
              </a:rPr>
              <a:t>в России</a:t>
            </a:r>
            <a:endParaRPr lang="ru-RU" altLang="ru-RU" sz="6600" dirty="0"/>
          </a:p>
        </p:txBody>
      </p:sp>
      <p:grpSp>
        <p:nvGrpSpPr>
          <p:cNvPr id="4" name="Group 23">
            <a:extLst>
              <a:ext uri="{FF2B5EF4-FFF2-40B4-BE49-F238E27FC236}">
                <a16:creationId xmlns:a16="http://schemas.microsoft.com/office/drawing/2014/main" id="{0A4E946C-AB72-21A9-44E1-E58A3EFDFD6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34313" y="1117600"/>
            <a:ext cx="847725" cy="773113"/>
            <a:chOff x="11309880" y="6178130"/>
            <a:chExt cx="490427" cy="447433"/>
          </a:xfrm>
        </p:grpSpPr>
        <p:sp>
          <p:nvSpPr>
            <p:cNvPr id="5" name="Freeform: Shape 6">
              <a:extLst>
                <a:ext uri="{FF2B5EF4-FFF2-40B4-BE49-F238E27FC236}">
                  <a16:creationId xmlns:a16="http://schemas.microsoft.com/office/drawing/2014/main" id="{48B7BF46-DC47-537B-5FCC-8F0409CD1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9880" y="6178130"/>
              <a:ext cx="490427" cy="447424"/>
            </a:xfrm>
            <a:custGeom>
              <a:avLst/>
              <a:gdLst>
                <a:gd name="T0" fmla="*/ 686 w 490426"/>
                <a:gd name="T1" fmla="*/ 447378 h 447424"/>
                <a:gd name="T2" fmla="*/ 686 w 490426"/>
                <a:gd name="T3" fmla="*/ 686 h 447424"/>
                <a:gd name="T4" fmla="*/ 479357 w 490426"/>
                <a:gd name="T5" fmla="*/ 686 h 447424"/>
                <a:gd name="T6" fmla="*/ 431513 w 490426"/>
                <a:gd name="T7" fmla="*/ 447378 h 447424"/>
                <a:gd name="T8" fmla="*/ 686 w 490426"/>
                <a:gd name="T9" fmla="*/ 447378 h 447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0426" h="447424">
                  <a:moveTo>
                    <a:pt x="686" y="447378"/>
                  </a:moveTo>
                  <a:lnTo>
                    <a:pt x="686" y="686"/>
                  </a:lnTo>
                  <a:lnTo>
                    <a:pt x="479355" y="686"/>
                  </a:lnTo>
                  <a:cubicBezTo>
                    <a:pt x="500885" y="149663"/>
                    <a:pt x="492440" y="291009"/>
                    <a:pt x="431511" y="447378"/>
                  </a:cubicBezTo>
                  <a:lnTo>
                    <a:pt x="686" y="447378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6" name="Freeform: Shape 8">
              <a:extLst>
                <a:ext uri="{FF2B5EF4-FFF2-40B4-BE49-F238E27FC236}">
                  <a16:creationId xmlns:a16="http://schemas.microsoft.com/office/drawing/2014/main" id="{D1324702-6CA1-E586-CCDE-03D260607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2079" y="6341710"/>
              <a:ext cx="10980" cy="8235"/>
            </a:xfrm>
            <a:custGeom>
              <a:avLst/>
              <a:gdLst>
                <a:gd name="T0" fmla="*/ 2708 w 10979"/>
                <a:gd name="T1" fmla="*/ 5922 h 8234"/>
                <a:gd name="T2" fmla="*/ 686 w 10979"/>
                <a:gd name="T3" fmla="*/ 7642 h 8234"/>
                <a:gd name="T4" fmla="*/ 10945 w 10979"/>
                <a:gd name="T5" fmla="*/ 3532 h 8234"/>
                <a:gd name="T6" fmla="*/ 11174 w 10979"/>
                <a:gd name="T7" fmla="*/ 686 h 8234"/>
                <a:gd name="T8" fmla="*/ 2708 w 10979"/>
                <a:gd name="T9" fmla="*/ 5922 h 8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979" h="8234">
                  <a:moveTo>
                    <a:pt x="2708" y="5920"/>
                  </a:moveTo>
                  <a:lnTo>
                    <a:pt x="686" y="7640"/>
                  </a:lnTo>
                  <a:cubicBezTo>
                    <a:pt x="5133" y="9241"/>
                    <a:pt x="9973" y="6167"/>
                    <a:pt x="10943" y="3532"/>
                  </a:cubicBezTo>
                  <a:lnTo>
                    <a:pt x="11172" y="686"/>
                  </a:lnTo>
                  <a:cubicBezTo>
                    <a:pt x="7640" y="1482"/>
                    <a:pt x="4154" y="3221"/>
                    <a:pt x="2708" y="5920"/>
                  </a:cubicBezTo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7" name="Freeform: Shape 11">
              <a:extLst>
                <a:ext uri="{FF2B5EF4-FFF2-40B4-BE49-F238E27FC236}">
                  <a16:creationId xmlns:a16="http://schemas.microsoft.com/office/drawing/2014/main" id="{FDAD5EAC-2CB2-192E-8BC6-8C7823969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4752" y="6360604"/>
              <a:ext cx="9150" cy="9150"/>
            </a:xfrm>
            <a:custGeom>
              <a:avLst/>
              <a:gdLst>
                <a:gd name="T0" fmla="*/ 4200 w 9149"/>
                <a:gd name="T1" fmla="*/ 906 h 9149"/>
                <a:gd name="T2" fmla="*/ 686 w 9149"/>
                <a:gd name="T3" fmla="*/ 686 h 9149"/>
                <a:gd name="T4" fmla="*/ 4952 w 9149"/>
                <a:gd name="T5" fmla="*/ 8283 h 9149"/>
                <a:gd name="T6" fmla="*/ 7578 w 9149"/>
                <a:gd name="T7" fmla="*/ 8868 h 9149"/>
                <a:gd name="T8" fmla="*/ 4200 w 9149"/>
                <a:gd name="T9" fmla="*/ 906 h 91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49" h="9149">
                  <a:moveTo>
                    <a:pt x="4200" y="906"/>
                  </a:moveTo>
                  <a:lnTo>
                    <a:pt x="686" y="686"/>
                  </a:lnTo>
                  <a:cubicBezTo>
                    <a:pt x="695" y="3779"/>
                    <a:pt x="1674" y="6286"/>
                    <a:pt x="4950" y="8281"/>
                  </a:cubicBezTo>
                  <a:lnTo>
                    <a:pt x="7576" y="8866"/>
                  </a:lnTo>
                  <a:cubicBezTo>
                    <a:pt x="11172" y="5792"/>
                    <a:pt x="6377" y="2653"/>
                    <a:pt x="4200" y="906"/>
                  </a:cubicBezTo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8" name="Freeform: Shape 12">
              <a:extLst>
                <a:ext uri="{FF2B5EF4-FFF2-40B4-BE49-F238E27FC236}">
                  <a16:creationId xmlns:a16="http://schemas.microsoft.com/office/drawing/2014/main" id="{D6506A28-24EC-870A-ED05-4892DDEB7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0340" y="6281696"/>
              <a:ext cx="13725" cy="10065"/>
            </a:xfrm>
            <a:custGeom>
              <a:avLst/>
              <a:gdLst>
                <a:gd name="T0" fmla="*/ 3303 w 13724"/>
                <a:gd name="T1" fmla="*/ 7102 h 10064"/>
                <a:gd name="T2" fmla="*/ 686 w 13724"/>
                <a:gd name="T3" fmla="*/ 8960 h 10064"/>
                <a:gd name="T4" fmla="*/ 12327 w 13724"/>
                <a:gd name="T5" fmla="*/ 4191 h 10064"/>
                <a:gd name="T6" fmla="*/ 13196 w 13724"/>
                <a:gd name="T7" fmla="*/ 686 h 10064"/>
                <a:gd name="T8" fmla="*/ 3303 w 13724"/>
                <a:gd name="T9" fmla="*/ 7102 h 100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724" h="10064">
                  <a:moveTo>
                    <a:pt x="3303" y="7100"/>
                  </a:moveTo>
                  <a:lnTo>
                    <a:pt x="686" y="8958"/>
                  </a:lnTo>
                  <a:cubicBezTo>
                    <a:pt x="6030" y="10870"/>
                    <a:pt x="10403" y="8034"/>
                    <a:pt x="12325" y="4191"/>
                  </a:cubicBezTo>
                  <a:lnTo>
                    <a:pt x="13194" y="686"/>
                  </a:lnTo>
                  <a:cubicBezTo>
                    <a:pt x="8948" y="1629"/>
                    <a:pt x="5673" y="1601"/>
                    <a:pt x="3303" y="7100"/>
                  </a:cubicBezTo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D52455BA-A9EA-9B0C-C4F5-4B748A490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3340" y="6302842"/>
              <a:ext cx="10980" cy="9150"/>
            </a:xfrm>
            <a:custGeom>
              <a:avLst/>
              <a:gdLst>
                <a:gd name="T0" fmla="*/ 10579 w 10979"/>
                <a:gd name="T1" fmla="*/ 3568 h 9149"/>
                <a:gd name="T2" fmla="*/ 9801 w 10979"/>
                <a:gd name="T3" fmla="*/ 686 h 9149"/>
                <a:gd name="T4" fmla="*/ 686 w 10979"/>
                <a:gd name="T5" fmla="*/ 6443 h 9149"/>
                <a:gd name="T6" fmla="*/ 686 w 10979"/>
                <a:gd name="T7" fmla="*/ 8722 h 9149"/>
                <a:gd name="T8" fmla="*/ 10579 w 10979"/>
                <a:gd name="T9" fmla="*/ 3568 h 91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979" h="9149">
                  <a:moveTo>
                    <a:pt x="10577" y="3568"/>
                  </a:moveTo>
                  <a:lnTo>
                    <a:pt x="9799" y="686"/>
                  </a:lnTo>
                  <a:cubicBezTo>
                    <a:pt x="5554" y="1638"/>
                    <a:pt x="2416" y="3202"/>
                    <a:pt x="686" y="6441"/>
                  </a:cubicBezTo>
                  <a:lnTo>
                    <a:pt x="686" y="8720"/>
                  </a:lnTo>
                  <a:cubicBezTo>
                    <a:pt x="6021" y="10623"/>
                    <a:pt x="8857" y="5838"/>
                    <a:pt x="10577" y="3568"/>
                  </a:cubicBezTo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0" name="Freeform: Shape 14">
              <a:extLst>
                <a:ext uri="{FF2B5EF4-FFF2-40B4-BE49-F238E27FC236}">
                  <a16:creationId xmlns:a16="http://schemas.microsoft.com/office/drawing/2014/main" id="{801857D3-F4E9-D878-2D1D-7B73B4A5A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0056" y="6325904"/>
              <a:ext cx="12810" cy="8235"/>
            </a:xfrm>
            <a:custGeom>
              <a:avLst/>
              <a:gdLst>
                <a:gd name="T0" fmla="*/ 686 w 12809"/>
                <a:gd name="T1" fmla="*/ 6494 h 8234"/>
                <a:gd name="T2" fmla="*/ 2443 w 12809"/>
                <a:gd name="T3" fmla="*/ 7546 h 8234"/>
                <a:gd name="T4" fmla="*/ 10122 w 12809"/>
                <a:gd name="T5" fmla="*/ 2832 h 8234"/>
                <a:gd name="T6" fmla="*/ 12372 w 12809"/>
                <a:gd name="T7" fmla="*/ 864 h 8234"/>
                <a:gd name="T8" fmla="*/ 686 w 12809"/>
                <a:gd name="T9" fmla="*/ 6494 h 8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09" h="8234">
                  <a:moveTo>
                    <a:pt x="686" y="6492"/>
                  </a:moveTo>
                  <a:lnTo>
                    <a:pt x="2443" y="7544"/>
                  </a:lnTo>
                  <a:cubicBezTo>
                    <a:pt x="8290" y="9456"/>
                    <a:pt x="8674" y="4735"/>
                    <a:pt x="10120" y="2832"/>
                  </a:cubicBezTo>
                  <a:lnTo>
                    <a:pt x="12370" y="864"/>
                  </a:lnTo>
                  <a:cubicBezTo>
                    <a:pt x="6954" y="-206"/>
                    <a:pt x="2123" y="3783"/>
                    <a:pt x="686" y="6492"/>
                  </a:cubicBezTo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A03DA16D-FBBB-5CFA-091F-67192ACCC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2418" y="6248710"/>
              <a:ext cx="12810" cy="8235"/>
            </a:xfrm>
            <a:custGeom>
              <a:avLst/>
              <a:gdLst>
                <a:gd name="T0" fmla="*/ 2791 w 12809"/>
                <a:gd name="T1" fmla="*/ 816 h 8234"/>
                <a:gd name="T2" fmla="*/ 686 w 12809"/>
                <a:gd name="T3" fmla="*/ 1822 h 8234"/>
                <a:gd name="T4" fmla="*/ 11842 w 12809"/>
                <a:gd name="T5" fmla="*/ 6729 h 8234"/>
                <a:gd name="T6" fmla="*/ 12153 w 12809"/>
                <a:gd name="T7" fmla="*/ 3186 h 8234"/>
                <a:gd name="T8" fmla="*/ 2791 w 12809"/>
                <a:gd name="T9" fmla="*/ 816 h 8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09" h="8234">
                  <a:moveTo>
                    <a:pt x="2791" y="816"/>
                  </a:moveTo>
                  <a:lnTo>
                    <a:pt x="686" y="1822"/>
                  </a:lnTo>
                  <a:cubicBezTo>
                    <a:pt x="1263" y="5546"/>
                    <a:pt x="9717" y="9700"/>
                    <a:pt x="11840" y="6727"/>
                  </a:cubicBezTo>
                  <a:lnTo>
                    <a:pt x="12151" y="3186"/>
                  </a:lnTo>
                  <a:cubicBezTo>
                    <a:pt x="9388" y="1310"/>
                    <a:pt x="6551" y="313"/>
                    <a:pt x="2791" y="816"/>
                  </a:cubicBezTo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2" name="Freeform: Shape 16">
              <a:extLst>
                <a:ext uri="{FF2B5EF4-FFF2-40B4-BE49-F238E27FC236}">
                  <a16:creationId xmlns:a16="http://schemas.microsoft.com/office/drawing/2014/main" id="{C90163A7-728D-1ED6-C8EE-622F8BE7B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8797" y="6238317"/>
              <a:ext cx="8235" cy="12810"/>
            </a:xfrm>
            <a:custGeom>
              <a:avLst/>
              <a:gdLst>
                <a:gd name="T0" fmla="*/ 5775 w 8234"/>
                <a:gd name="T1" fmla="*/ 1674 h 12809"/>
                <a:gd name="T2" fmla="*/ 2525 w 8234"/>
                <a:gd name="T3" fmla="*/ 686 h 12809"/>
                <a:gd name="T4" fmla="*/ 1692 w 8234"/>
                <a:gd name="T5" fmla="*/ 9326 h 12809"/>
                <a:gd name="T6" fmla="*/ 3376 w 8234"/>
                <a:gd name="T7" fmla="*/ 12702 h 12809"/>
                <a:gd name="T8" fmla="*/ 5775 w 8234"/>
                <a:gd name="T9" fmla="*/ 1674 h 128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34" h="12809">
                  <a:moveTo>
                    <a:pt x="5773" y="1674"/>
                  </a:moveTo>
                  <a:lnTo>
                    <a:pt x="2525" y="686"/>
                  </a:lnTo>
                  <a:cubicBezTo>
                    <a:pt x="777" y="3157"/>
                    <a:pt x="-147" y="5051"/>
                    <a:pt x="1692" y="9324"/>
                  </a:cubicBezTo>
                  <a:lnTo>
                    <a:pt x="3376" y="12700"/>
                  </a:lnTo>
                  <a:cubicBezTo>
                    <a:pt x="7228" y="8958"/>
                    <a:pt x="11025" y="5408"/>
                    <a:pt x="5773" y="1674"/>
                  </a:cubicBezTo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3" name="Freeform: Shape 17">
              <a:extLst>
                <a:ext uri="{FF2B5EF4-FFF2-40B4-BE49-F238E27FC236}">
                  <a16:creationId xmlns:a16="http://schemas.microsoft.com/office/drawing/2014/main" id="{12C6B7F2-4F8B-D19C-B5D6-AD59B2E74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65505" y="6216148"/>
              <a:ext cx="92412" cy="236064"/>
            </a:xfrm>
            <a:custGeom>
              <a:avLst/>
              <a:gdLst>
                <a:gd name="T0" fmla="*/ 59144 w 92412"/>
                <a:gd name="T1" fmla="*/ 101773 h 236064"/>
                <a:gd name="T2" fmla="*/ 42885 w 92412"/>
                <a:gd name="T3" fmla="*/ 97628 h 236064"/>
                <a:gd name="T4" fmla="*/ 62520 w 92412"/>
                <a:gd name="T5" fmla="*/ 93803 h 236064"/>
                <a:gd name="T6" fmla="*/ 64561 w 92412"/>
                <a:gd name="T7" fmla="*/ 97317 h 236064"/>
                <a:gd name="T8" fmla="*/ 59144 w 92412"/>
                <a:gd name="T9" fmla="*/ 101773 h 236064"/>
                <a:gd name="T10" fmla="*/ 83427 w 92412"/>
                <a:gd name="T11" fmla="*/ 106036 h 236064"/>
                <a:gd name="T12" fmla="*/ 78578 w 92412"/>
                <a:gd name="T13" fmla="*/ 87966 h 236064"/>
                <a:gd name="T14" fmla="*/ 82833 w 92412"/>
                <a:gd name="T15" fmla="*/ 80746 h 236064"/>
                <a:gd name="T16" fmla="*/ 81945 w 92412"/>
                <a:gd name="T17" fmla="*/ 58897 h 236064"/>
                <a:gd name="T18" fmla="*/ 83775 w 92412"/>
                <a:gd name="T19" fmla="*/ 57067 h 236064"/>
                <a:gd name="T20" fmla="*/ 81945 w 92412"/>
                <a:gd name="T21" fmla="*/ 50735 h 236064"/>
                <a:gd name="T22" fmla="*/ 80399 w 92412"/>
                <a:gd name="T23" fmla="*/ 41439 h 236064"/>
                <a:gd name="T24" fmla="*/ 77160 w 92412"/>
                <a:gd name="T25" fmla="*/ 34128 h 236064"/>
                <a:gd name="T26" fmla="*/ 78697 w 92412"/>
                <a:gd name="T27" fmla="*/ 30843 h 236064"/>
                <a:gd name="T28" fmla="*/ 73262 w 92412"/>
                <a:gd name="T29" fmla="*/ 27650 h 236064"/>
                <a:gd name="T30" fmla="*/ 68477 w 92412"/>
                <a:gd name="T31" fmla="*/ 24768 h 236064"/>
                <a:gd name="T32" fmla="*/ 67223 w 92412"/>
                <a:gd name="T33" fmla="*/ 20486 h 236064"/>
                <a:gd name="T34" fmla="*/ 63206 w 92412"/>
                <a:gd name="T35" fmla="*/ 22343 h 236064"/>
                <a:gd name="T36" fmla="*/ 62346 w 92412"/>
                <a:gd name="T37" fmla="*/ 17128 h 236064"/>
                <a:gd name="T38" fmla="*/ 56939 w 92412"/>
                <a:gd name="T39" fmla="*/ 19315 h 236064"/>
                <a:gd name="T40" fmla="*/ 53956 w 92412"/>
                <a:gd name="T41" fmla="*/ 12581 h 236064"/>
                <a:gd name="T42" fmla="*/ 51046 w 92412"/>
                <a:gd name="T43" fmla="*/ 13212 h 236064"/>
                <a:gd name="T44" fmla="*/ 46856 w 92412"/>
                <a:gd name="T45" fmla="*/ 16524 h 236064"/>
                <a:gd name="T46" fmla="*/ 46774 w 92412"/>
                <a:gd name="T47" fmla="*/ 10192 h 236064"/>
                <a:gd name="T48" fmla="*/ 44788 w 92412"/>
                <a:gd name="T49" fmla="*/ 9195 h 236064"/>
                <a:gd name="T50" fmla="*/ 41357 w 92412"/>
                <a:gd name="T51" fmla="*/ 7612 h 236064"/>
                <a:gd name="T52" fmla="*/ 36407 w 92412"/>
                <a:gd name="T53" fmla="*/ 9634 h 236064"/>
                <a:gd name="T54" fmla="*/ 38484 w 92412"/>
                <a:gd name="T55" fmla="*/ 3678 h 236064"/>
                <a:gd name="T56" fmla="*/ 32289 w 92412"/>
                <a:gd name="T57" fmla="*/ 10870 h 236064"/>
                <a:gd name="T58" fmla="*/ 28666 w 92412"/>
                <a:gd name="T59" fmla="*/ 11592 h 236064"/>
                <a:gd name="T60" fmla="*/ 35108 w 92412"/>
                <a:gd name="T61" fmla="*/ 2726 h 236064"/>
                <a:gd name="T62" fmla="*/ 28355 w 92412"/>
                <a:gd name="T63" fmla="*/ 8921 h 236064"/>
                <a:gd name="T64" fmla="*/ 23076 w 92412"/>
                <a:gd name="T65" fmla="*/ 9753 h 236064"/>
                <a:gd name="T66" fmla="*/ 24796 w 92412"/>
                <a:gd name="T67" fmla="*/ 2013 h 236064"/>
                <a:gd name="T68" fmla="*/ 23057 w 92412"/>
                <a:gd name="T69" fmla="*/ 6038 h 236064"/>
                <a:gd name="T70" fmla="*/ 22234 w 92412"/>
                <a:gd name="T71" fmla="*/ 1738 h 236064"/>
                <a:gd name="T72" fmla="*/ 19141 w 92412"/>
                <a:gd name="T73" fmla="*/ 11867 h 236064"/>
                <a:gd name="T74" fmla="*/ 17028 w 92412"/>
                <a:gd name="T75" fmla="*/ 2150 h 236064"/>
                <a:gd name="T76" fmla="*/ 11007 w 92412"/>
                <a:gd name="T77" fmla="*/ 11583 h 236064"/>
                <a:gd name="T78" fmla="*/ 7988 w 92412"/>
                <a:gd name="T79" fmla="*/ 12288 h 236064"/>
                <a:gd name="T80" fmla="*/ 5499 w 92412"/>
                <a:gd name="T81" fmla="*/ 2699 h 236064"/>
                <a:gd name="T82" fmla="*/ 1336 w 92412"/>
                <a:gd name="T83" fmla="*/ 231324 h 236064"/>
                <a:gd name="T84" fmla="*/ 686 w 92412"/>
                <a:gd name="T85" fmla="*/ 235359 h 236064"/>
                <a:gd name="T86" fmla="*/ 21621 w 92412"/>
                <a:gd name="T87" fmla="*/ 233191 h 236064"/>
                <a:gd name="T88" fmla="*/ 69181 w 92412"/>
                <a:gd name="T89" fmla="*/ 235753 h 236064"/>
                <a:gd name="T90" fmla="*/ 80216 w 92412"/>
                <a:gd name="T91" fmla="*/ 234051 h 236064"/>
                <a:gd name="T92" fmla="*/ 55283 w 92412"/>
                <a:gd name="T93" fmla="*/ 227381 h 236064"/>
                <a:gd name="T94" fmla="*/ 35959 w 92412"/>
                <a:gd name="T95" fmla="*/ 212567 h 236064"/>
                <a:gd name="T96" fmla="*/ 31457 w 92412"/>
                <a:gd name="T97" fmla="*/ 199959 h 236064"/>
                <a:gd name="T98" fmla="*/ 31649 w 92412"/>
                <a:gd name="T99" fmla="*/ 182565 h 236064"/>
                <a:gd name="T100" fmla="*/ 41476 w 92412"/>
                <a:gd name="T101" fmla="*/ 178988 h 236064"/>
                <a:gd name="T102" fmla="*/ 76565 w 92412"/>
                <a:gd name="T103" fmla="*/ 176792 h 236064"/>
                <a:gd name="T104" fmla="*/ 79045 w 92412"/>
                <a:gd name="T105" fmla="*/ 163671 h 236064"/>
                <a:gd name="T106" fmla="*/ 79639 w 92412"/>
                <a:gd name="T107" fmla="*/ 155518 h 236064"/>
                <a:gd name="T108" fmla="*/ 82238 w 92412"/>
                <a:gd name="T109" fmla="*/ 149132 h 236064"/>
                <a:gd name="T110" fmla="*/ 77160 w 92412"/>
                <a:gd name="T111" fmla="*/ 143816 h 236064"/>
                <a:gd name="T112" fmla="*/ 84836 w 92412"/>
                <a:gd name="T113" fmla="*/ 137201 h 236064"/>
                <a:gd name="T114" fmla="*/ 81177 w 92412"/>
                <a:gd name="T115" fmla="*/ 128929 h 236064"/>
                <a:gd name="T116" fmla="*/ 91928 w 92412"/>
                <a:gd name="T117" fmla="*/ 121362 h 236064"/>
                <a:gd name="T118" fmla="*/ 83427 w 92412"/>
                <a:gd name="T119" fmla="*/ 106036 h 23606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2412" h="236064">
                  <a:moveTo>
                    <a:pt x="59144" y="101773"/>
                  </a:moveTo>
                  <a:cubicBezTo>
                    <a:pt x="52117" y="103365"/>
                    <a:pt x="41494" y="98552"/>
                    <a:pt x="42885" y="97628"/>
                  </a:cubicBezTo>
                  <a:cubicBezTo>
                    <a:pt x="46472" y="95212"/>
                    <a:pt x="54633" y="90976"/>
                    <a:pt x="62520" y="93803"/>
                  </a:cubicBezTo>
                  <a:cubicBezTo>
                    <a:pt x="63865" y="94270"/>
                    <a:pt x="64414" y="95606"/>
                    <a:pt x="64561" y="97317"/>
                  </a:cubicBezTo>
                  <a:cubicBezTo>
                    <a:pt x="64917" y="101324"/>
                    <a:pt x="61678" y="101425"/>
                    <a:pt x="59144" y="101773"/>
                  </a:cubicBezTo>
                  <a:moveTo>
                    <a:pt x="83427" y="106036"/>
                  </a:moveTo>
                  <a:cubicBezTo>
                    <a:pt x="79768" y="101141"/>
                    <a:pt x="72823" y="94453"/>
                    <a:pt x="78578" y="87966"/>
                  </a:cubicBezTo>
                  <a:cubicBezTo>
                    <a:pt x="81588" y="85669"/>
                    <a:pt x="82485" y="83930"/>
                    <a:pt x="82833" y="80746"/>
                  </a:cubicBezTo>
                  <a:cubicBezTo>
                    <a:pt x="84059" y="69730"/>
                    <a:pt x="83491" y="64945"/>
                    <a:pt x="81945" y="58897"/>
                  </a:cubicBezTo>
                  <a:cubicBezTo>
                    <a:pt x="82211" y="58357"/>
                    <a:pt x="83354" y="59034"/>
                    <a:pt x="83775" y="57067"/>
                  </a:cubicBezTo>
                  <a:cubicBezTo>
                    <a:pt x="84919" y="51760"/>
                    <a:pt x="81945" y="50735"/>
                    <a:pt x="81945" y="50735"/>
                  </a:cubicBezTo>
                  <a:cubicBezTo>
                    <a:pt x="84196" y="48768"/>
                    <a:pt x="83986" y="41375"/>
                    <a:pt x="80399" y="41439"/>
                  </a:cubicBezTo>
                  <a:cubicBezTo>
                    <a:pt x="82366" y="38209"/>
                    <a:pt x="80673" y="32994"/>
                    <a:pt x="77160" y="34128"/>
                  </a:cubicBezTo>
                  <a:cubicBezTo>
                    <a:pt x="77160" y="34128"/>
                    <a:pt x="78944" y="33204"/>
                    <a:pt x="78697" y="30843"/>
                  </a:cubicBezTo>
                  <a:cubicBezTo>
                    <a:pt x="78230" y="26150"/>
                    <a:pt x="71524" y="30752"/>
                    <a:pt x="73262" y="27650"/>
                  </a:cubicBezTo>
                  <a:cubicBezTo>
                    <a:pt x="74177" y="26022"/>
                    <a:pt x="70407" y="20477"/>
                    <a:pt x="68477" y="24768"/>
                  </a:cubicBezTo>
                  <a:cubicBezTo>
                    <a:pt x="67342" y="24018"/>
                    <a:pt x="69273" y="21328"/>
                    <a:pt x="67223" y="20486"/>
                  </a:cubicBezTo>
                  <a:cubicBezTo>
                    <a:pt x="66025" y="20541"/>
                    <a:pt x="64762" y="21492"/>
                    <a:pt x="63206" y="22343"/>
                  </a:cubicBezTo>
                  <a:cubicBezTo>
                    <a:pt x="62786" y="20559"/>
                    <a:pt x="64625" y="19626"/>
                    <a:pt x="62346" y="17128"/>
                  </a:cubicBezTo>
                  <a:cubicBezTo>
                    <a:pt x="59272" y="14987"/>
                    <a:pt x="59062" y="18153"/>
                    <a:pt x="56939" y="19315"/>
                  </a:cubicBezTo>
                  <a:cubicBezTo>
                    <a:pt x="53014" y="18427"/>
                    <a:pt x="62301" y="16103"/>
                    <a:pt x="53956" y="12581"/>
                  </a:cubicBezTo>
                  <a:cubicBezTo>
                    <a:pt x="51824" y="17686"/>
                    <a:pt x="51998" y="13907"/>
                    <a:pt x="51046" y="13212"/>
                  </a:cubicBezTo>
                  <a:cubicBezTo>
                    <a:pt x="50479" y="12791"/>
                    <a:pt x="49198" y="14136"/>
                    <a:pt x="46856" y="16524"/>
                  </a:cubicBezTo>
                  <a:cubicBezTo>
                    <a:pt x="48082" y="13148"/>
                    <a:pt x="50891" y="8994"/>
                    <a:pt x="46774" y="10192"/>
                  </a:cubicBezTo>
                  <a:cubicBezTo>
                    <a:pt x="42089" y="12297"/>
                    <a:pt x="44843" y="9543"/>
                    <a:pt x="44788" y="9195"/>
                  </a:cubicBezTo>
                  <a:cubicBezTo>
                    <a:pt x="48841" y="7365"/>
                    <a:pt x="41046" y="3010"/>
                    <a:pt x="41357" y="7612"/>
                  </a:cubicBezTo>
                  <a:cubicBezTo>
                    <a:pt x="41256" y="10741"/>
                    <a:pt x="34504" y="13413"/>
                    <a:pt x="36407" y="9634"/>
                  </a:cubicBezTo>
                  <a:cubicBezTo>
                    <a:pt x="37679" y="4876"/>
                    <a:pt x="43507" y="12150"/>
                    <a:pt x="38484" y="3678"/>
                  </a:cubicBezTo>
                  <a:cubicBezTo>
                    <a:pt x="35355" y="7228"/>
                    <a:pt x="32811" y="9570"/>
                    <a:pt x="32289" y="10870"/>
                  </a:cubicBezTo>
                  <a:cubicBezTo>
                    <a:pt x="29856" y="20605"/>
                    <a:pt x="31201" y="11730"/>
                    <a:pt x="28666" y="11592"/>
                  </a:cubicBezTo>
                  <a:cubicBezTo>
                    <a:pt x="32042" y="9341"/>
                    <a:pt x="36379" y="5325"/>
                    <a:pt x="35108" y="2726"/>
                  </a:cubicBezTo>
                  <a:cubicBezTo>
                    <a:pt x="31448" y="2452"/>
                    <a:pt x="23039" y="8427"/>
                    <a:pt x="28355" y="8921"/>
                  </a:cubicBezTo>
                  <a:cubicBezTo>
                    <a:pt x="27953" y="10815"/>
                    <a:pt x="24869" y="13065"/>
                    <a:pt x="23076" y="9753"/>
                  </a:cubicBezTo>
                  <a:cubicBezTo>
                    <a:pt x="26031" y="8976"/>
                    <a:pt x="31118" y="-943"/>
                    <a:pt x="24796" y="2013"/>
                  </a:cubicBezTo>
                  <a:cubicBezTo>
                    <a:pt x="24192" y="2607"/>
                    <a:pt x="24192" y="4373"/>
                    <a:pt x="23057" y="6038"/>
                  </a:cubicBezTo>
                  <a:cubicBezTo>
                    <a:pt x="21557" y="4684"/>
                    <a:pt x="22755" y="2589"/>
                    <a:pt x="22234" y="1738"/>
                  </a:cubicBezTo>
                  <a:cubicBezTo>
                    <a:pt x="17192" y="-2910"/>
                    <a:pt x="18949" y="9195"/>
                    <a:pt x="19141" y="11867"/>
                  </a:cubicBezTo>
                  <a:cubicBezTo>
                    <a:pt x="12544" y="7786"/>
                    <a:pt x="18739" y="8921"/>
                    <a:pt x="17028" y="2150"/>
                  </a:cubicBezTo>
                  <a:cubicBezTo>
                    <a:pt x="11565" y="3138"/>
                    <a:pt x="10092" y="5462"/>
                    <a:pt x="11007" y="11583"/>
                  </a:cubicBezTo>
                  <a:cubicBezTo>
                    <a:pt x="10266" y="13056"/>
                    <a:pt x="8894" y="16442"/>
                    <a:pt x="7988" y="12288"/>
                  </a:cubicBezTo>
                  <a:cubicBezTo>
                    <a:pt x="10943" y="8417"/>
                    <a:pt x="10659" y="2854"/>
                    <a:pt x="5499" y="2699"/>
                  </a:cubicBezTo>
                  <a:cubicBezTo>
                    <a:pt x="13825" y="78862"/>
                    <a:pt x="13212" y="155839"/>
                    <a:pt x="1336" y="231324"/>
                  </a:cubicBezTo>
                  <a:lnTo>
                    <a:pt x="686" y="235359"/>
                  </a:lnTo>
                  <a:cubicBezTo>
                    <a:pt x="6670" y="235295"/>
                    <a:pt x="15344" y="233511"/>
                    <a:pt x="21621" y="233191"/>
                  </a:cubicBezTo>
                  <a:cubicBezTo>
                    <a:pt x="39673" y="233795"/>
                    <a:pt x="39307" y="236146"/>
                    <a:pt x="69181" y="235753"/>
                  </a:cubicBezTo>
                  <a:cubicBezTo>
                    <a:pt x="76062" y="235076"/>
                    <a:pt x="77992" y="233959"/>
                    <a:pt x="80216" y="234051"/>
                  </a:cubicBezTo>
                  <a:cubicBezTo>
                    <a:pt x="78029" y="224819"/>
                    <a:pt x="62941" y="230052"/>
                    <a:pt x="55283" y="227381"/>
                  </a:cubicBezTo>
                  <a:cubicBezTo>
                    <a:pt x="42308" y="226127"/>
                    <a:pt x="40076" y="218332"/>
                    <a:pt x="35959" y="212567"/>
                  </a:cubicBezTo>
                  <a:cubicBezTo>
                    <a:pt x="34083" y="209347"/>
                    <a:pt x="31384" y="205311"/>
                    <a:pt x="31457" y="199959"/>
                  </a:cubicBezTo>
                  <a:cubicBezTo>
                    <a:pt x="30450" y="193023"/>
                    <a:pt x="31786" y="189354"/>
                    <a:pt x="31649" y="182565"/>
                  </a:cubicBezTo>
                  <a:cubicBezTo>
                    <a:pt x="32244" y="177551"/>
                    <a:pt x="37944" y="178567"/>
                    <a:pt x="41476" y="178988"/>
                  </a:cubicBezTo>
                  <a:cubicBezTo>
                    <a:pt x="52712" y="180104"/>
                    <a:pt x="71597" y="178283"/>
                    <a:pt x="76565" y="176792"/>
                  </a:cubicBezTo>
                  <a:cubicBezTo>
                    <a:pt x="83674" y="174641"/>
                    <a:pt x="83839" y="170240"/>
                    <a:pt x="79045" y="163671"/>
                  </a:cubicBezTo>
                  <a:cubicBezTo>
                    <a:pt x="78020" y="160423"/>
                    <a:pt x="78203" y="158410"/>
                    <a:pt x="79639" y="155518"/>
                  </a:cubicBezTo>
                  <a:cubicBezTo>
                    <a:pt x="81597" y="153322"/>
                    <a:pt x="84123" y="151849"/>
                    <a:pt x="82238" y="149132"/>
                  </a:cubicBezTo>
                  <a:cubicBezTo>
                    <a:pt x="82238" y="149132"/>
                    <a:pt x="65924" y="145710"/>
                    <a:pt x="77160" y="143816"/>
                  </a:cubicBezTo>
                  <a:cubicBezTo>
                    <a:pt x="88661" y="141885"/>
                    <a:pt x="84836" y="137201"/>
                    <a:pt x="84836" y="137201"/>
                  </a:cubicBezTo>
                  <a:cubicBezTo>
                    <a:pt x="84836" y="137201"/>
                    <a:pt x="82942" y="132470"/>
                    <a:pt x="81177" y="128929"/>
                  </a:cubicBezTo>
                  <a:cubicBezTo>
                    <a:pt x="79877" y="126321"/>
                    <a:pt x="90747" y="125498"/>
                    <a:pt x="91928" y="121362"/>
                  </a:cubicBezTo>
                  <a:cubicBezTo>
                    <a:pt x="94526" y="117849"/>
                    <a:pt x="86291" y="109980"/>
                    <a:pt x="83427" y="106036"/>
                  </a:cubicBezTo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4" name="Freeform: Shape 18">
              <a:extLst>
                <a:ext uri="{FF2B5EF4-FFF2-40B4-BE49-F238E27FC236}">
                  <a16:creationId xmlns:a16="http://schemas.microsoft.com/office/drawing/2014/main" id="{8F577845-1970-E7B6-F431-D39F0BB81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9880" y="6178139"/>
              <a:ext cx="261683" cy="447424"/>
            </a:xfrm>
            <a:custGeom>
              <a:avLst/>
              <a:gdLst>
                <a:gd name="T0" fmla="*/ 208193 w 261682"/>
                <a:gd name="T1" fmla="*/ 447378 h 447424"/>
                <a:gd name="T2" fmla="*/ 686 w 261682"/>
                <a:gd name="T3" fmla="*/ 447378 h 447424"/>
                <a:gd name="T4" fmla="*/ 256037 w 261682"/>
                <a:gd name="T5" fmla="*/ 686 h 447424"/>
                <a:gd name="T6" fmla="*/ 257126 w 261682"/>
                <a:gd name="T7" fmla="*/ 45676 h 447424"/>
                <a:gd name="T8" fmla="*/ 257410 w 261682"/>
                <a:gd name="T9" fmla="*/ 51440 h 447424"/>
                <a:gd name="T10" fmla="*/ 249660 w 261682"/>
                <a:gd name="T11" fmla="*/ 42656 h 447424"/>
                <a:gd name="T12" fmla="*/ 243841 w 261682"/>
                <a:gd name="T13" fmla="*/ 50461 h 447424"/>
                <a:gd name="T14" fmla="*/ 241297 w 261682"/>
                <a:gd name="T15" fmla="*/ 53965 h 447424"/>
                <a:gd name="T16" fmla="*/ 236750 w 261682"/>
                <a:gd name="T17" fmla="*/ 45813 h 447424"/>
                <a:gd name="T18" fmla="*/ 229339 w 261682"/>
                <a:gd name="T19" fmla="*/ 47222 h 447424"/>
                <a:gd name="T20" fmla="*/ 221122 w 261682"/>
                <a:gd name="T21" fmla="*/ 64680 h 447424"/>
                <a:gd name="T22" fmla="*/ 218295 w 261682"/>
                <a:gd name="T23" fmla="*/ 55100 h 447424"/>
                <a:gd name="T24" fmla="*/ 208559 w 261682"/>
                <a:gd name="T25" fmla="*/ 55997 h 447424"/>
                <a:gd name="T26" fmla="*/ 209072 w 261682"/>
                <a:gd name="T27" fmla="*/ 65384 h 447424"/>
                <a:gd name="T28" fmla="*/ 197461 w 261682"/>
                <a:gd name="T29" fmla="*/ 65247 h 447424"/>
                <a:gd name="T30" fmla="*/ 196646 w 261682"/>
                <a:gd name="T31" fmla="*/ 73281 h 447424"/>
                <a:gd name="T32" fmla="*/ 182821 w 261682"/>
                <a:gd name="T33" fmla="*/ 68193 h 447424"/>
                <a:gd name="T34" fmla="*/ 197671 w 261682"/>
                <a:gd name="T35" fmla="*/ 75522 h 447424"/>
                <a:gd name="T36" fmla="*/ 188887 w 261682"/>
                <a:gd name="T37" fmla="*/ 80024 h 447424"/>
                <a:gd name="T38" fmla="*/ 187241 w 261682"/>
                <a:gd name="T39" fmla="*/ 78789 h 447424"/>
                <a:gd name="T40" fmla="*/ 182556 w 261682"/>
                <a:gd name="T41" fmla="*/ 83556 h 447424"/>
                <a:gd name="T42" fmla="*/ 188192 w 261682"/>
                <a:gd name="T43" fmla="*/ 82558 h 447424"/>
                <a:gd name="T44" fmla="*/ 186271 w 261682"/>
                <a:gd name="T45" fmla="*/ 91754 h 447424"/>
                <a:gd name="T46" fmla="*/ 180973 w 261682"/>
                <a:gd name="T47" fmla="*/ 93840 h 447424"/>
                <a:gd name="T48" fmla="*/ 183270 w 261682"/>
                <a:gd name="T49" fmla="*/ 102340 h 447424"/>
                <a:gd name="T50" fmla="*/ 171796 w 261682"/>
                <a:gd name="T51" fmla="*/ 99220 h 447424"/>
                <a:gd name="T52" fmla="*/ 163213 w 261682"/>
                <a:gd name="T53" fmla="*/ 99083 h 447424"/>
                <a:gd name="T54" fmla="*/ 156735 w 261682"/>
                <a:gd name="T55" fmla="*/ 108095 h 447424"/>
                <a:gd name="T56" fmla="*/ 175456 w 261682"/>
                <a:gd name="T57" fmla="*/ 110127 h 447424"/>
                <a:gd name="T58" fmla="*/ 170039 w 261682"/>
                <a:gd name="T59" fmla="*/ 114766 h 447424"/>
                <a:gd name="T60" fmla="*/ 170039 w 261682"/>
                <a:gd name="T61" fmla="*/ 124108 h 447424"/>
                <a:gd name="T62" fmla="*/ 176544 w 261682"/>
                <a:gd name="T63" fmla="*/ 123797 h 447424"/>
                <a:gd name="T64" fmla="*/ 171512 w 261682"/>
                <a:gd name="T65" fmla="*/ 138052 h 447424"/>
                <a:gd name="T66" fmla="*/ 172198 w 261682"/>
                <a:gd name="T67" fmla="*/ 145125 h 447424"/>
                <a:gd name="T68" fmla="*/ 166855 w 261682"/>
                <a:gd name="T69" fmla="*/ 154229 h 447424"/>
                <a:gd name="T70" fmla="*/ 163479 w 261682"/>
                <a:gd name="T71" fmla="*/ 159481 h 447424"/>
                <a:gd name="T72" fmla="*/ 167111 w 261682"/>
                <a:gd name="T73" fmla="*/ 164788 h 447424"/>
                <a:gd name="T74" fmla="*/ 170899 w 261682"/>
                <a:gd name="T75" fmla="*/ 170479 h 447424"/>
                <a:gd name="T76" fmla="*/ 177148 w 261682"/>
                <a:gd name="T77" fmla="*/ 178942 h 447424"/>
                <a:gd name="T78" fmla="*/ 186929 w 261682"/>
                <a:gd name="T79" fmla="*/ 183664 h 447424"/>
                <a:gd name="T80" fmla="*/ 194176 w 261682"/>
                <a:gd name="T81" fmla="*/ 179290 h 447424"/>
                <a:gd name="T82" fmla="*/ 196674 w 261682"/>
                <a:gd name="T83" fmla="*/ 191148 h 447424"/>
                <a:gd name="T84" fmla="*/ 208587 w 261682"/>
                <a:gd name="T85" fmla="*/ 191651 h 447424"/>
                <a:gd name="T86" fmla="*/ 205860 w 261682"/>
                <a:gd name="T87" fmla="*/ 198239 h 447424"/>
                <a:gd name="T88" fmla="*/ 210289 w 261682"/>
                <a:gd name="T89" fmla="*/ 202658 h 447424"/>
                <a:gd name="T90" fmla="*/ 213601 w 261682"/>
                <a:gd name="T91" fmla="*/ 208148 h 447424"/>
                <a:gd name="T92" fmla="*/ 220848 w 261682"/>
                <a:gd name="T93" fmla="*/ 207087 h 447424"/>
                <a:gd name="T94" fmla="*/ 224636 w 261682"/>
                <a:gd name="T95" fmla="*/ 199493 h 447424"/>
                <a:gd name="T96" fmla="*/ 233044 w 261682"/>
                <a:gd name="T97" fmla="*/ 204516 h 447424"/>
                <a:gd name="T98" fmla="*/ 234773 w 261682"/>
                <a:gd name="T99" fmla="*/ 222285 h 447424"/>
                <a:gd name="T100" fmla="*/ 242798 w 261682"/>
                <a:gd name="T101" fmla="*/ 219320 h 447424"/>
                <a:gd name="T102" fmla="*/ 238799 w 261682"/>
                <a:gd name="T103" fmla="*/ 239541 h 447424"/>
                <a:gd name="T104" fmla="*/ 188000 w 261682"/>
                <a:gd name="T105" fmla="*/ 271602 h 447424"/>
                <a:gd name="T106" fmla="*/ 214854 w 261682"/>
                <a:gd name="T107" fmla="*/ 273084 h 447424"/>
                <a:gd name="T108" fmla="*/ 256285 w 261682"/>
                <a:gd name="T109" fmla="*/ 273304 h 447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1682" h="447424">
                  <a:moveTo>
                    <a:pt x="256312" y="273395"/>
                  </a:moveTo>
                  <a:cubicBezTo>
                    <a:pt x="247107" y="330023"/>
                    <a:pt x="231480" y="387612"/>
                    <a:pt x="208193" y="447378"/>
                  </a:cubicBezTo>
                  <a:lnTo>
                    <a:pt x="208166" y="447378"/>
                  </a:lnTo>
                  <a:lnTo>
                    <a:pt x="686" y="447378"/>
                  </a:lnTo>
                  <a:lnTo>
                    <a:pt x="686" y="686"/>
                  </a:lnTo>
                  <a:lnTo>
                    <a:pt x="256037" y="686"/>
                  </a:lnTo>
                  <a:cubicBezTo>
                    <a:pt x="258160" y="15390"/>
                    <a:pt x="259578" y="26168"/>
                    <a:pt x="261088" y="40744"/>
                  </a:cubicBezTo>
                  <a:cubicBezTo>
                    <a:pt x="261088" y="40744"/>
                    <a:pt x="256715" y="42098"/>
                    <a:pt x="257126" y="45676"/>
                  </a:cubicBezTo>
                  <a:cubicBezTo>
                    <a:pt x="257584" y="49601"/>
                    <a:pt x="259313" y="50534"/>
                    <a:pt x="259313" y="50534"/>
                  </a:cubicBezTo>
                  <a:lnTo>
                    <a:pt x="257410" y="51440"/>
                  </a:lnTo>
                  <a:cubicBezTo>
                    <a:pt x="257410" y="51440"/>
                    <a:pt x="255305" y="48375"/>
                    <a:pt x="255296" y="48494"/>
                  </a:cubicBezTo>
                  <a:cubicBezTo>
                    <a:pt x="255296" y="45474"/>
                    <a:pt x="256568" y="40964"/>
                    <a:pt x="249660" y="42656"/>
                  </a:cubicBezTo>
                  <a:cubicBezTo>
                    <a:pt x="247272" y="47927"/>
                    <a:pt x="253466" y="49061"/>
                    <a:pt x="251847" y="52648"/>
                  </a:cubicBezTo>
                  <a:cubicBezTo>
                    <a:pt x="244518" y="53069"/>
                    <a:pt x="249660" y="47158"/>
                    <a:pt x="243841" y="50461"/>
                  </a:cubicBezTo>
                  <a:cubicBezTo>
                    <a:pt x="244225" y="48768"/>
                    <a:pt x="242999" y="44257"/>
                    <a:pt x="241160" y="44550"/>
                  </a:cubicBezTo>
                  <a:cubicBezTo>
                    <a:pt x="240364" y="47103"/>
                    <a:pt x="238424" y="51385"/>
                    <a:pt x="241297" y="53965"/>
                  </a:cubicBezTo>
                  <a:cubicBezTo>
                    <a:pt x="240391" y="54578"/>
                    <a:pt x="237683" y="54167"/>
                    <a:pt x="237052" y="53224"/>
                  </a:cubicBezTo>
                  <a:cubicBezTo>
                    <a:pt x="236201" y="51952"/>
                    <a:pt x="239010" y="49757"/>
                    <a:pt x="236750" y="45813"/>
                  </a:cubicBezTo>
                  <a:cubicBezTo>
                    <a:pt x="229997" y="48723"/>
                    <a:pt x="236265" y="55237"/>
                    <a:pt x="230684" y="57708"/>
                  </a:cubicBezTo>
                  <a:cubicBezTo>
                    <a:pt x="224562" y="56930"/>
                    <a:pt x="234234" y="51715"/>
                    <a:pt x="229339" y="47222"/>
                  </a:cubicBezTo>
                  <a:cubicBezTo>
                    <a:pt x="223858" y="48494"/>
                    <a:pt x="221726" y="54212"/>
                    <a:pt x="223968" y="57589"/>
                  </a:cubicBezTo>
                  <a:cubicBezTo>
                    <a:pt x="223849" y="60581"/>
                    <a:pt x="221515" y="62090"/>
                    <a:pt x="221122" y="64680"/>
                  </a:cubicBezTo>
                  <a:cubicBezTo>
                    <a:pt x="218368" y="64250"/>
                    <a:pt x="217197" y="63243"/>
                    <a:pt x="216877" y="62218"/>
                  </a:cubicBezTo>
                  <a:cubicBezTo>
                    <a:pt x="216529" y="60306"/>
                    <a:pt x="221881" y="59318"/>
                    <a:pt x="218295" y="55100"/>
                  </a:cubicBezTo>
                  <a:cubicBezTo>
                    <a:pt x="212457" y="56015"/>
                    <a:pt x="216328" y="65448"/>
                    <a:pt x="211679" y="60389"/>
                  </a:cubicBezTo>
                  <a:cubicBezTo>
                    <a:pt x="211185" y="58202"/>
                    <a:pt x="209694" y="56235"/>
                    <a:pt x="208559" y="55997"/>
                  </a:cubicBezTo>
                  <a:cubicBezTo>
                    <a:pt x="206336" y="57607"/>
                    <a:pt x="205293" y="60105"/>
                    <a:pt x="206729" y="62292"/>
                  </a:cubicBezTo>
                  <a:lnTo>
                    <a:pt x="209072" y="65384"/>
                  </a:lnTo>
                  <a:cubicBezTo>
                    <a:pt x="208770" y="65302"/>
                    <a:pt x="210078" y="67095"/>
                    <a:pt x="209776" y="67013"/>
                  </a:cubicBezTo>
                  <a:cubicBezTo>
                    <a:pt x="205906" y="63911"/>
                    <a:pt x="200736" y="61770"/>
                    <a:pt x="197461" y="65247"/>
                  </a:cubicBezTo>
                  <a:cubicBezTo>
                    <a:pt x="197882" y="68495"/>
                    <a:pt x="200700" y="68697"/>
                    <a:pt x="205128" y="69685"/>
                  </a:cubicBezTo>
                  <a:cubicBezTo>
                    <a:pt x="199529" y="70206"/>
                    <a:pt x="198476" y="72173"/>
                    <a:pt x="196646" y="73281"/>
                  </a:cubicBezTo>
                  <a:cubicBezTo>
                    <a:pt x="195997" y="69584"/>
                    <a:pt x="191669" y="69017"/>
                    <a:pt x="187606" y="68422"/>
                  </a:cubicBezTo>
                  <a:cubicBezTo>
                    <a:pt x="185356" y="68980"/>
                    <a:pt x="183873" y="67397"/>
                    <a:pt x="182821" y="68193"/>
                  </a:cubicBezTo>
                  <a:cubicBezTo>
                    <a:pt x="184523" y="72393"/>
                    <a:pt x="188622" y="75586"/>
                    <a:pt x="193590" y="76574"/>
                  </a:cubicBezTo>
                  <a:cubicBezTo>
                    <a:pt x="195832" y="76318"/>
                    <a:pt x="196125" y="76373"/>
                    <a:pt x="197671" y="75522"/>
                  </a:cubicBezTo>
                  <a:cubicBezTo>
                    <a:pt x="200672" y="76922"/>
                    <a:pt x="200316" y="77371"/>
                    <a:pt x="201102" y="79466"/>
                  </a:cubicBezTo>
                  <a:cubicBezTo>
                    <a:pt x="196747" y="81415"/>
                    <a:pt x="193234" y="78889"/>
                    <a:pt x="188887" y="80024"/>
                  </a:cubicBezTo>
                  <a:cubicBezTo>
                    <a:pt x="188897" y="80180"/>
                    <a:pt x="187744" y="80180"/>
                    <a:pt x="187689" y="79887"/>
                  </a:cubicBezTo>
                  <a:cubicBezTo>
                    <a:pt x="187753" y="79832"/>
                    <a:pt x="187186" y="78844"/>
                    <a:pt x="187241" y="78789"/>
                  </a:cubicBezTo>
                  <a:cubicBezTo>
                    <a:pt x="185365" y="75175"/>
                    <a:pt x="180305" y="76584"/>
                    <a:pt x="177633" y="77361"/>
                  </a:cubicBezTo>
                  <a:cubicBezTo>
                    <a:pt x="177240" y="80253"/>
                    <a:pt x="180159" y="82568"/>
                    <a:pt x="182556" y="83556"/>
                  </a:cubicBezTo>
                  <a:cubicBezTo>
                    <a:pt x="185795" y="84709"/>
                    <a:pt x="186856" y="83766"/>
                    <a:pt x="186856" y="83757"/>
                  </a:cubicBezTo>
                  <a:lnTo>
                    <a:pt x="188192" y="82558"/>
                  </a:lnTo>
                  <a:cubicBezTo>
                    <a:pt x="189601" y="87691"/>
                    <a:pt x="191431" y="87948"/>
                    <a:pt x="194185" y="90043"/>
                  </a:cubicBezTo>
                  <a:cubicBezTo>
                    <a:pt x="191175" y="91141"/>
                    <a:pt x="190059" y="92056"/>
                    <a:pt x="186271" y="91754"/>
                  </a:cubicBezTo>
                  <a:cubicBezTo>
                    <a:pt x="181998" y="85166"/>
                    <a:pt x="169197" y="82284"/>
                    <a:pt x="169682" y="85367"/>
                  </a:cubicBezTo>
                  <a:cubicBezTo>
                    <a:pt x="171512" y="92193"/>
                    <a:pt x="180973" y="93840"/>
                    <a:pt x="180973" y="93840"/>
                  </a:cubicBezTo>
                  <a:cubicBezTo>
                    <a:pt x="180973" y="93840"/>
                    <a:pt x="176023" y="95670"/>
                    <a:pt x="176865" y="97253"/>
                  </a:cubicBezTo>
                  <a:cubicBezTo>
                    <a:pt x="177697" y="98863"/>
                    <a:pt x="184184" y="99842"/>
                    <a:pt x="183270" y="102340"/>
                  </a:cubicBezTo>
                  <a:cubicBezTo>
                    <a:pt x="176508" y="99339"/>
                    <a:pt x="175209" y="100565"/>
                    <a:pt x="179802" y="106467"/>
                  </a:cubicBezTo>
                  <a:cubicBezTo>
                    <a:pt x="174120" y="106741"/>
                    <a:pt x="175392" y="100629"/>
                    <a:pt x="171796" y="99220"/>
                  </a:cubicBezTo>
                  <a:cubicBezTo>
                    <a:pt x="169197" y="101114"/>
                    <a:pt x="170744" y="105131"/>
                    <a:pt x="170744" y="105131"/>
                  </a:cubicBezTo>
                  <a:cubicBezTo>
                    <a:pt x="169435" y="104106"/>
                    <a:pt x="166031" y="98369"/>
                    <a:pt x="163213" y="99083"/>
                  </a:cubicBezTo>
                  <a:cubicBezTo>
                    <a:pt x="162298" y="99787"/>
                    <a:pt x="162298" y="102880"/>
                    <a:pt x="164540" y="104921"/>
                  </a:cubicBezTo>
                  <a:cubicBezTo>
                    <a:pt x="161804" y="105515"/>
                    <a:pt x="157403" y="105149"/>
                    <a:pt x="156735" y="108095"/>
                  </a:cubicBezTo>
                  <a:cubicBezTo>
                    <a:pt x="161182" y="111481"/>
                    <a:pt x="165885" y="111472"/>
                    <a:pt x="172857" y="110593"/>
                  </a:cubicBezTo>
                  <a:cubicBezTo>
                    <a:pt x="172857" y="110593"/>
                    <a:pt x="174129" y="110566"/>
                    <a:pt x="175456" y="110127"/>
                  </a:cubicBezTo>
                  <a:cubicBezTo>
                    <a:pt x="176782" y="109688"/>
                    <a:pt x="178759" y="111527"/>
                    <a:pt x="178759" y="111527"/>
                  </a:cubicBezTo>
                  <a:cubicBezTo>
                    <a:pt x="175328" y="112304"/>
                    <a:pt x="176782" y="113439"/>
                    <a:pt x="170039" y="114766"/>
                  </a:cubicBezTo>
                  <a:cubicBezTo>
                    <a:pt x="165610" y="116888"/>
                    <a:pt x="162134" y="119633"/>
                    <a:pt x="162134" y="124071"/>
                  </a:cubicBezTo>
                  <a:cubicBezTo>
                    <a:pt x="164879" y="125425"/>
                    <a:pt x="168218" y="126724"/>
                    <a:pt x="170039" y="124108"/>
                  </a:cubicBezTo>
                  <a:cubicBezTo>
                    <a:pt x="172985" y="119835"/>
                    <a:pt x="172198" y="123266"/>
                    <a:pt x="174257" y="123074"/>
                  </a:cubicBezTo>
                  <a:lnTo>
                    <a:pt x="176544" y="123797"/>
                  </a:lnTo>
                  <a:cubicBezTo>
                    <a:pt x="174687" y="128353"/>
                    <a:pt x="164320" y="128280"/>
                    <a:pt x="166370" y="131574"/>
                  </a:cubicBezTo>
                  <a:cubicBezTo>
                    <a:pt x="168346" y="134749"/>
                    <a:pt x="171512" y="138052"/>
                    <a:pt x="171512" y="138052"/>
                  </a:cubicBezTo>
                  <a:cubicBezTo>
                    <a:pt x="171512" y="138052"/>
                    <a:pt x="164220" y="134374"/>
                    <a:pt x="162152" y="137000"/>
                  </a:cubicBezTo>
                  <a:cubicBezTo>
                    <a:pt x="160230" y="139452"/>
                    <a:pt x="164540" y="143404"/>
                    <a:pt x="172198" y="145125"/>
                  </a:cubicBezTo>
                  <a:cubicBezTo>
                    <a:pt x="169591" y="146717"/>
                    <a:pt x="160395" y="145097"/>
                    <a:pt x="165958" y="150871"/>
                  </a:cubicBezTo>
                  <a:cubicBezTo>
                    <a:pt x="159343" y="153661"/>
                    <a:pt x="161502" y="155638"/>
                    <a:pt x="166855" y="154229"/>
                  </a:cubicBezTo>
                  <a:lnTo>
                    <a:pt x="169389" y="154503"/>
                  </a:lnTo>
                  <a:cubicBezTo>
                    <a:pt x="167816" y="155601"/>
                    <a:pt x="163085" y="157779"/>
                    <a:pt x="163479" y="159481"/>
                  </a:cubicBezTo>
                  <a:cubicBezTo>
                    <a:pt x="163753" y="161731"/>
                    <a:pt x="169097" y="158913"/>
                    <a:pt x="169947" y="160597"/>
                  </a:cubicBezTo>
                  <a:cubicBezTo>
                    <a:pt x="170323" y="163031"/>
                    <a:pt x="167367" y="164083"/>
                    <a:pt x="167111" y="164788"/>
                  </a:cubicBezTo>
                  <a:cubicBezTo>
                    <a:pt x="170899" y="167185"/>
                    <a:pt x="173122" y="161393"/>
                    <a:pt x="176526" y="164788"/>
                  </a:cubicBezTo>
                  <a:cubicBezTo>
                    <a:pt x="175218" y="167276"/>
                    <a:pt x="169728" y="166782"/>
                    <a:pt x="170899" y="170479"/>
                  </a:cubicBezTo>
                  <a:cubicBezTo>
                    <a:pt x="172994" y="172071"/>
                    <a:pt x="176398" y="171375"/>
                    <a:pt x="178493" y="172876"/>
                  </a:cubicBezTo>
                  <a:cubicBezTo>
                    <a:pt x="178493" y="172876"/>
                    <a:pt x="175703" y="178238"/>
                    <a:pt x="177148" y="178942"/>
                  </a:cubicBezTo>
                  <a:cubicBezTo>
                    <a:pt x="180168" y="180415"/>
                    <a:pt x="183004" y="175657"/>
                    <a:pt x="184047" y="175356"/>
                  </a:cubicBezTo>
                  <a:cubicBezTo>
                    <a:pt x="183270" y="181550"/>
                    <a:pt x="188494" y="179482"/>
                    <a:pt x="186929" y="183664"/>
                  </a:cubicBezTo>
                  <a:cubicBezTo>
                    <a:pt x="186865" y="185905"/>
                    <a:pt x="186719" y="189007"/>
                    <a:pt x="189043" y="190206"/>
                  </a:cubicBezTo>
                  <a:cubicBezTo>
                    <a:pt x="193828" y="188732"/>
                    <a:pt x="194286" y="184935"/>
                    <a:pt x="194176" y="179290"/>
                  </a:cubicBezTo>
                  <a:cubicBezTo>
                    <a:pt x="194139" y="177323"/>
                    <a:pt x="199693" y="180589"/>
                    <a:pt x="199693" y="180589"/>
                  </a:cubicBezTo>
                  <a:cubicBezTo>
                    <a:pt x="203070" y="183307"/>
                    <a:pt x="193966" y="185375"/>
                    <a:pt x="196674" y="191148"/>
                  </a:cubicBezTo>
                  <a:cubicBezTo>
                    <a:pt x="204378" y="192228"/>
                    <a:pt x="204378" y="185658"/>
                    <a:pt x="210673" y="184441"/>
                  </a:cubicBezTo>
                  <a:cubicBezTo>
                    <a:pt x="213418" y="186354"/>
                    <a:pt x="209502" y="189446"/>
                    <a:pt x="208587" y="191651"/>
                  </a:cubicBezTo>
                  <a:cubicBezTo>
                    <a:pt x="204662" y="193847"/>
                    <a:pt x="199885" y="191194"/>
                    <a:pt x="196152" y="198797"/>
                  </a:cubicBezTo>
                  <a:cubicBezTo>
                    <a:pt x="201496" y="200984"/>
                    <a:pt x="204049" y="199182"/>
                    <a:pt x="205860" y="198239"/>
                  </a:cubicBezTo>
                  <a:cubicBezTo>
                    <a:pt x="207562" y="197004"/>
                    <a:pt x="207361" y="196409"/>
                    <a:pt x="208669" y="195915"/>
                  </a:cubicBezTo>
                  <a:cubicBezTo>
                    <a:pt x="208797" y="198010"/>
                    <a:pt x="208276" y="201789"/>
                    <a:pt x="210289" y="202658"/>
                  </a:cubicBezTo>
                  <a:cubicBezTo>
                    <a:pt x="212045" y="202521"/>
                    <a:pt x="212201" y="201890"/>
                    <a:pt x="213674" y="200902"/>
                  </a:cubicBezTo>
                  <a:cubicBezTo>
                    <a:pt x="215220" y="202512"/>
                    <a:pt x="211204" y="206456"/>
                    <a:pt x="213601" y="208148"/>
                  </a:cubicBezTo>
                  <a:cubicBezTo>
                    <a:pt x="215861" y="207727"/>
                    <a:pt x="216547" y="205751"/>
                    <a:pt x="216547" y="205751"/>
                  </a:cubicBezTo>
                  <a:cubicBezTo>
                    <a:pt x="217920" y="207544"/>
                    <a:pt x="219448" y="207572"/>
                    <a:pt x="220848" y="207087"/>
                  </a:cubicBezTo>
                  <a:cubicBezTo>
                    <a:pt x="221616" y="205175"/>
                    <a:pt x="221790" y="200792"/>
                    <a:pt x="219301" y="199218"/>
                  </a:cubicBezTo>
                  <a:cubicBezTo>
                    <a:pt x="220482" y="197827"/>
                    <a:pt x="223373" y="200472"/>
                    <a:pt x="224636" y="199493"/>
                  </a:cubicBezTo>
                  <a:cubicBezTo>
                    <a:pt x="226996" y="202384"/>
                    <a:pt x="221689" y="207929"/>
                    <a:pt x="225624" y="210253"/>
                  </a:cubicBezTo>
                  <a:cubicBezTo>
                    <a:pt x="229421" y="209905"/>
                    <a:pt x="229247" y="206108"/>
                    <a:pt x="233044" y="204516"/>
                  </a:cubicBezTo>
                  <a:cubicBezTo>
                    <a:pt x="232385" y="208405"/>
                    <a:pt x="236869" y="211223"/>
                    <a:pt x="231114" y="214123"/>
                  </a:cubicBezTo>
                  <a:cubicBezTo>
                    <a:pt x="231114" y="217920"/>
                    <a:pt x="238177" y="216795"/>
                    <a:pt x="234773" y="222285"/>
                  </a:cubicBezTo>
                  <a:cubicBezTo>
                    <a:pt x="236082" y="224481"/>
                    <a:pt x="237848" y="223529"/>
                    <a:pt x="239422" y="223127"/>
                  </a:cubicBezTo>
                  <a:lnTo>
                    <a:pt x="242798" y="219320"/>
                  </a:lnTo>
                  <a:cubicBezTo>
                    <a:pt x="241883" y="222422"/>
                    <a:pt x="241544" y="227271"/>
                    <a:pt x="242459" y="230858"/>
                  </a:cubicBezTo>
                  <a:cubicBezTo>
                    <a:pt x="241288" y="233759"/>
                    <a:pt x="244070" y="237052"/>
                    <a:pt x="238799" y="239541"/>
                  </a:cubicBezTo>
                  <a:cubicBezTo>
                    <a:pt x="237363" y="246733"/>
                    <a:pt x="237363" y="254034"/>
                    <a:pt x="228991" y="258628"/>
                  </a:cubicBezTo>
                  <a:cubicBezTo>
                    <a:pt x="224270" y="267512"/>
                    <a:pt x="194542" y="262818"/>
                    <a:pt x="188000" y="271602"/>
                  </a:cubicBezTo>
                  <a:cubicBezTo>
                    <a:pt x="189574" y="273203"/>
                    <a:pt x="204790" y="272682"/>
                    <a:pt x="206748" y="272078"/>
                  </a:cubicBezTo>
                  <a:cubicBezTo>
                    <a:pt x="209621" y="270678"/>
                    <a:pt x="211844" y="273185"/>
                    <a:pt x="214854" y="273084"/>
                  </a:cubicBezTo>
                  <a:cubicBezTo>
                    <a:pt x="221525" y="273084"/>
                    <a:pt x="229512" y="270888"/>
                    <a:pt x="235002" y="273084"/>
                  </a:cubicBezTo>
                  <a:cubicBezTo>
                    <a:pt x="242752" y="273002"/>
                    <a:pt x="249303" y="273276"/>
                    <a:pt x="256285" y="273304"/>
                  </a:cubicBezTo>
                  <a:lnTo>
                    <a:pt x="256312" y="27339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5" name="Freeform: Shape 19">
              <a:extLst>
                <a:ext uri="{FF2B5EF4-FFF2-40B4-BE49-F238E27FC236}">
                  <a16:creationId xmlns:a16="http://schemas.microsoft.com/office/drawing/2014/main" id="{F329DDBF-3887-E730-A5C1-A4034FED5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7290" y="6472094"/>
              <a:ext cx="84178" cy="81433"/>
            </a:xfrm>
            <a:custGeom>
              <a:avLst/>
              <a:gdLst>
                <a:gd name="T0" fmla="*/ 42246 w 84177"/>
                <a:gd name="T1" fmla="*/ 64826 h 81433"/>
                <a:gd name="T2" fmla="*/ 21712 w 84177"/>
                <a:gd name="T3" fmla="*/ 40469 h 81433"/>
                <a:gd name="T4" fmla="*/ 42246 w 84177"/>
                <a:gd name="T5" fmla="*/ 16982 h 81433"/>
                <a:gd name="T6" fmla="*/ 62476 w 84177"/>
                <a:gd name="T7" fmla="*/ 40469 h 81433"/>
                <a:gd name="T8" fmla="*/ 42246 w 84177"/>
                <a:gd name="T9" fmla="*/ 64826 h 81433"/>
                <a:gd name="T10" fmla="*/ 42246 w 84177"/>
                <a:gd name="T11" fmla="*/ 686 h 81433"/>
                <a:gd name="T12" fmla="*/ 686 w 84177"/>
                <a:gd name="T13" fmla="*/ 40469 h 81433"/>
                <a:gd name="T14" fmla="*/ 42246 w 84177"/>
                <a:gd name="T15" fmla="*/ 81131 h 81433"/>
                <a:gd name="T16" fmla="*/ 83493 w 84177"/>
                <a:gd name="T17" fmla="*/ 40469 h 81433"/>
                <a:gd name="T18" fmla="*/ 42246 w 84177"/>
                <a:gd name="T19" fmla="*/ 686 h 814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4177" h="81433">
                  <a:moveTo>
                    <a:pt x="42244" y="64826"/>
                  </a:moveTo>
                  <a:cubicBezTo>
                    <a:pt x="29179" y="64826"/>
                    <a:pt x="21712" y="54432"/>
                    <a:pt x="21712" y="40469"/>
                  </a:cubicBezTo>
                  <a:cubicBezTo>
                    <a:pt x="21712" y="26351"/>
                    <a:pt x="28401" y="16982"/>
                    <a:pt x="42244" y="16982"/>
                  </a:cubicBezTo>
                  <a:cubicBezTo>
                    <a:pt x="55777" y="16982"/>
                    <a:pt x="62474" y="25601"/>
                    <a:pt x="62474" y="40469"/>
                  </a:cubicBezTo>
                  <a:cubicBezTo>
                    <a:pt x="62474" y="54276"/>
                    <a:pt x="55942" y="64826"/>
                    <a:pt x="42244" y="64826"/>
                  </a:cubicBezTo>
                  <a:moveTo>
                    <a:pt x="42244" y="686"/>
                  </a:moveTo>
                  <a:cubicBezTo>
                    <a:pt x="17503" y="686"/>
                    <a:pt x="686" y="16396"/>
                    <a:pt x="686" y="40469"/>
                  </a:cubicBezTo>
                  <a:cubicBezTo>
                    <a:pt x="686" y="64085"/>
                    <a:pt x="17815" y="81131"/>
                    <a:pt x="42244" y="81131"/>
                  </a:cubicBezTo>
                  <a:cubicBezTo>
                    <a:pt x="66985" y="81131"/>
                    <a:pt x="83491" y="62896"/>
                    <a:pt x="83491" y="40469"/>
                  </a:cubicBezTo>
                  <a:cubicBezTo>
                    <a:pt x="83491" y="16845"/>
                    <a:pt x="66839" y="686"/>
                    <a:pt x="42244" y="68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6" name="Freeform: Shape 20">
              <a:extLst>
                <a:ext uri="{FF2B5EF4-FFF2-40B4-BE49-F238E27FC236}">
                  <a16:creationId xmlns:a16="http://schemas.microsoft.com/office/drawing/2014/main" id="{876C96EA-92B0-B5C8-921A-977FDAF9C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1011" y="6472094"/>
              <a:ext cx="57643" cy="81433"/>
            </a:xfrm>
            <a:custGeom>
              <a:avLst/>
              <a:gdLst>
                <a:gd name="T0" fmla="*/ 49491 w 57643"/>
                <a:gd name="T1" fmla="*/ 17275 h 81433"/>
                <a:gd name="T2" fmla="*/ 35629 w 57643"/>
                <a:gd name="T3" fmla="*/ 15491 h 81433"/>
                <a:gd name="T4" fmla="*/ 21703 w 57643"/>
                <a:gd name="T5" fmla="*/ 21438 h 81433"/>
                <a:gd name="T6" fmla="*/ 38118 w 57643"/>
                <a:gd name="T7" fmla="*/ 34376 h 81433"/>
                <a:gd name="T8" fmla="*/ 57735 w 57643"/>
                <a:gd name="T9" fmla="*/ 58165 h 81433"/>
                <a:gd name="T10" fmla="*/ 24796 w 57643"/>
                <a:gd name="T11" fmla="*/ 81140 h 81433"/>
                <a:gd name="T12" fmla="*/ 2077 w 57643"/>
                <a:gd name="T13" fmla="*/ 77727 h 81433"/>
                <a:gd name="T14" fmla="*/ 2077 w 57643"/>
                <a:gd name="T15" fmla="*/ 61432 h 81433"/>
                <a:gd name="T16" fmla="*/ 25574 w 57643"/>
                <a:gd name="T17" fmla="*/ 66336 h 81433"/>
                <a:gd name="T18" fmla="*/ 36718 w 57643"/>
                <a:gd name="T19" fmla="*/ 58751 h 81433"/>
                <a:gd name="T20" fmla="*/ 20459 w 57643"/>
                <a:gd name="T21" fmla="*/ 45968 h 81433"/>
                <a:gd name="T22" fmla="*/ 686 w 57643"/>
                <a:gd name="T23" fmla="*/ 21429 h 81433"/>
                <a:gd name="T24" fmla="*/ 32070 w 57643"/>
                <a:gd name="T25" fmla="*/ 686 h 81433"/>
                <a:gd name="T26" fmla="*/ 49491 w 57643"/>
                <a:gd name="T27" fmla="*/ 1967 h 81433"/>
                <a:gd name="T28" fmla="*/ 49491 w 57643"/>
                <a:gd name="T29" fmla="*/ 17275 h 8143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7643" h="81433">
                  <a:moveTo>
                    <a:pt x="49491" y="17275"/>
                  </a:moveTo>
                  <a:cubicBezTo>
                    <a:pt x="44815" y="16534"/>
                    <a:pt x="40305" y="15491"/>
                    <a:pt x="35629" y="15491"/>
                  </a:cubicBezTo>
                  <a:cubicBezTo>
                    <a:pt x="27431" y="15491"/>
                    <a:pt x="21703" y="17421"/>
                    <a:pt x="21703" y="21438"/>
                  </a:cubicBezTo>
                  <a:cubicBezTo>
                    <a:pt x="21703" y="26049"/>
                    <a:pt x="29444" y="29764"/>
                    <a:pt x="38118" y="34376"/>
                  </a:cubicBezTo>
                  <a:cubicBezTo>
                    <a:pt x="46371" y="38841"/>
                    <a:pt x="57735" y="44779"/>
                    <a:pt x="57735" y="58165"/>
                  </a:cubicBezTo>
                  <a:cubicBezTo>
                    <a:pt x="57735" y="72860"/>
                    <a:pt x="44660" y="81140"/>
                    <a:pt x="24796" y="81140"/>
                  </a:cubicBezTo>
                  <a:cubicBezTo>
                    <a:pt x="15774" y="81140"/>
                    <a:pt x="9552" y="79365"/>
                    <a:pt x="2077" y="77727"/>
                  </a:cubicBezTo>
                  <a:lnTo>
                    <a:pt x="2077" y="61432"/>
                  </a:lnTo>
                  <a:cubicBezTo>
                    <a:pt x="7841" y="63216"/>
                    <a:pt x="17183" y="66336"/>
                    <a:pt x="25574" y="66336"/>
                  </a:cubicBezTo>
                  <a:cubicBezTo>
                    <a:pt x="31137" y="66336"/>
                    <a:pt x="36718" y="63801"/>
                    <a:pt x="36718" y="58751"/>
                  </a:cubicBezTo>
                  <a:cubicBezTo>
                    <a:pt x="36718" y="54130"/>
                    <a:pt x="30057" y="51312"/>
                    <a:pt x="20459" y="45968"/>
                  </a:cubicBezTo>
                  <a:cubicBezTo>
                    <a:pt x="11739" y="41650"/>
                    <a:pt x="686" y="32729"/>
                    <a:pt x="686" y="21429"/>
                  </a:cubicBezTo>
                  <a:cubicBezTo>
                    <a:pt x="686" y="8079"/>
                    <a:pt x="14072" y="686"/>
                    <a:pt x="32070" y="686"/>
                  </a:cubicBezTo>
                  <a:cubicBezTo>
                    <a:pt x="37962" y="686"/>
                    <a:pt x="43727" y="1281"/>
                    <a:pt x="49491" y="1967"/>
                  </a:cubicBezTo>
                  <a:lnTo>
                    <a:pt x="49491" y="17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7" name="Freeform: Shape 21">
              <a:extLst>
                <a:ext uri="{FF2B5EF4-FFF2-40B4-BE49-F238E27FC236}">
                  <a16:creationId xmlns:a16="http://schemas.microsoft.com/office/drawing/2014/main" id="{D169E906-CF03-7D97-8184-2B7EBB836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0524" y="6444196"/>
              <a:ext cx="30194" cy="107052"/>
            </a:xfrm>
            <a:custGeom>
              <a:avLst/>
              <a:gdLst>
                <a:gd name="T0" fmla="*/ 3029 w 30194"/>
                <a:gd name="T1" fmla="*/ 106458 h 107052"/>
                <a:gd name="T2" fmla="*/ 3806 w 30194"/>
                <a:gd name="T3" fmla="*/ 79127 h 107052"/>
                <a:gd name="T4" fmla="*/ 3806 w 30194"/>
                <a:gd name="T5" fmla="*/ 37825 h 107052"/>
                <a:gd name="T6" fmla="*/ 686 w 30194"/>
                <a:gd name="T7" fmla="*/ 686 h 107052"/>
                <a:gd name="T8" fmla="*/ 27971 w 30194"/>
                <a:gd name="T9" fmla="*/ 686 h 107052"/>
                <a:gd name="T10" fmla="*/ 27193 w 30194"/>
                <a:gd name="T11" fmla="*/ 30688 h 107052"/>
                <a:gd name="T12" fmla="*/ 27193 w 30194"/>
                <a:gd name="T13" fmla="*/ 69319 h 107052"/>
                <a:gd name="T14" fmla="*/ 30304 w 30194"/>
                <a:gd name="T15" fmla="*/ 106458 h 107052"/>
                <a:gd name="T16" fmla="*/ 3029 w 30194"/>
                <a:gd name="T17" fmla="*/ 106458 h 1070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0194" h="107052">
                  <a:moveTo>
                    <a:pt x="3029" y="106458"/>
                  </a:moveTo>
                  <a:cubicBezTo>
                    <a:pt x="3486" y="97848"/>
                    <a:pt x="3806" y="91159"/>
                    <a:pt x="3806" y="79127"/>
                  </a:cubicBezTo>
                  <a:lnTo>
                    <a:pt x="3806" y="37825"/>
                  </a:lnTo>
                  <a:cubicBezTo>
                    <a:pt x="3806" y="22975"/>
                    <a:pt x="2873" y="11684"/>
                    <a:pt x="686" y="686"/>
                  </a:cubicBezTo>
                  <a:lnTo>
                    <a:pt x="27971" y="686"/>
                  </a:lnTo>
                  <a:cubicBezTo>
                    <a:pt x="27971" y="8262"/>
                    <a:pt x="27193" y="18812"/>
                    <a:pt x="27193" y="30688"/>
                  </a:cubicBezTo>
                  <a:lnTo>
                    <a:pt x="27193" y="69319"/>
                  </a:lnTo>
                  <a:cubicBezTo>
                    <a:pt x="27193" y="80161"/>
                    <a:pt x="28895" y="96356"/>
                    <a:pt x="30304" y="106458"/>
                  </a:cubicBezTo>
                  <a:lnTo>
                    <a:pt x="3029" y="1064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8" name="Freeform: Shape 22">
              <a:extLst>
                <a:ext uri="{FF2B5EF4-FFF2-40B4-BE49-F238E27FC236}">
                  <a16:creationId xmlns:a16="http://schemas.microsoft.com/office/drawing/2014/main" id="{FD38EE1A-42F5-76D1-652E-D43BAFAD2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257" y="6472094"/>
              <a:ext cx="86923" cy="112542"/>
            </a:xfrm>
            <a:custGeom>
              <a:avLst/>
              <a:gdLst>
                <a:gd name="T0" fmla="*/ 45449 w 86922"/>
                <a:gd name="T1" fmla="*/ 64826 h 112542"/>
                <a:gd name="T2" fmla="*/ 24851 w 86922"/>
                <a:gd name="T3" fmla="*/ 42611 h 112542"/>
                <a:gd name="T4" fmla="*/ 44506 w 86922"/>
                <a:gd name="T5" fmla="*/ 16982 h 112542"/>
                <a:gd name="T6" fmla="*/ 65423 w 86922"/>
                <a:gd name="T7" fmla="*/ 42537 h 112542"/>
                <a:gd name="T8" fmla="*/ 45449 w 86922"/>
                <a:gd name="T9" fmla="*/ 64826 h 112542"/>
                <a:gd name="T10" fmla="*/ 49667 w 86922"/>
                <a:gd name="T11" fmla="*/ 686 h 112542"/>
                <a:gd name="T12" fmla="*/ 23295 w 86922"/>
                <a:gd name="T13" fmla="*/ 13432 h 112542"/>
                <a:gd name="T14" fmla="*/ 20486 w 86922"/>
                <a:gd name="T15" fmla="*/ 2626 h 112542"/>
                <a:gd name="T16" fmla="*/ 686 w 86922"/>
                <a:gd name="T17" fmla="*/ 4117 h 112542"/>
                <a:gd name="T18" fmla="*/ 5362 w 86922"/>
                <a:gd name="T19" fmla="*/ 42620 h 112542"/>
                <a:gd name="T20" fmla="*/ 5362 w 86922"/>
                <a:gd name="T21" fmla="*/ 73720 h 112542"/>
                <a:gd name="T22" fmla="*/ 2251 w 86922"/>
                <a:gd name="T23" fmla="*/ 112460 h 112542"/>
                <a:gd name="T24" fmla="*/ 27971 w 86922"/>
                <a:gd name="T25" fmla="*/ 110969 h 112542"/>
                <a:gd name="T26" fmla="*/ 26406 w 86922"/>
                <a:gd name="T27" fmla="*/ 82623 h 112542"/>
                <a:gd name="T28" fmla="*/ 26406 w 86922"/>
                <a:gd name="T29" fmla="*/ 73720 h 112542"/>
                <a:gd name="T30" fmla="*/ 50591 w 86922"/>
                <a:gd name="T31" fmla="*/ 81140 h 112542"/>
                <a:gd name="T32" fmla="*/ 86440 w 86922"/>
                <a:gd name="T33" fmla="*/ 42400 h 112542"/>
                <a:gd name="T34" fmla="*/ 49667 w 86922"/>
                <a:gd name="T35" fmla="*/ 686 h 1125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6922" h="112542">
                  <a:moveTo>
                    <a:pt x="45447" y="64826"/>
                  </a:moveTo>
                  <a:cubicBezTo>
                    <a:pt x="32344" y="64826"/>
                    <a:pt x="24851" y="57278"/>
                    <a:pt x="24851" y="42611"/>
                  </a:cubicBezTo>
                  <a:cubicBezTo>
                    <a:pt x="24851" y="27385"/>
                    <a:pt x="31246" y="16982"/>
                    <a:pt x="44504" y="16982"/>
                  </a:cubicBezTo>
                  <a:cubicBezTo>
                    <a:pt x="56838" y="16982"/>
                    <a:pt x="65421" y="27532"/>
                    <a:pt x="65421" y="42537"/>
                  </a:cubicBezTo>
                  <a:cubicBezTo>
                    <a:pt x="65421" y="55923"/>
                    <a:pt x="58714" y="64826"/>
                    <a:pt x="45447" y="64826"/>
                  </a:cubicBezTo>
                  <a:moveTo>
                    <a:pt x="49665" y="686"/>
                  </a:moveTo>
                  <a:cubicBezTo>
                    <a:pt x="34531" y="686"/>
                    <a:pt x="28291" y="7951"/>
                    <a:pt x="23295" y="13432"/>
                  </a:cubicBezTo>
                  <a:cubicBezTo>
                    <a:pt x="22216" y="9452"/>
                    <a:pt x="21731" y="6039"/>
                    <a:pt x="20486" y="2626"/>
                  </a:cubicBezTo>
                  <a:lnTo>
                    <a:pt x="686" y="4117"/>
                  </a:lnTo>
                  <a:cubicBezTo>
                    <a:pt x="3184" y="17156"/>
                    <a:pt x="5362" y="29298"/>
                    <a:pt x="5362" y="42620"/>
                  </a:cubicBezTo>
                  <a:lnTo>
                    <a:pt x="5362" y="73720"/>
                  </a:lnTo>
                  <a:cubicBezTo>
                    <a:pt x="5362" y="84700"/>
                    <a:pt x="3029" y="105332"/>
                    <a:pt x="2251" y="112460"/>
                  </a:cubicBezTo>
                  <a:lnTo>
                    <a:pt x="27971" y="110969"/>
                  </a:lnTo>
                  <a:cubicBezTo>
                    <a:pt x="26406" y="99559"/>
                    <a:pt x="26406" y="86786"/>
                    <a:pt x="26406" y="82623"/>
                  </a:cubicBezTo>
                  <a:lnTo>
                    <a:pt x="26406" y="73720"/>
                  </a:lnTo>
                  <a:cubicBezTo>
                    <a:pt x="32024" y="76986"/>
                    <a:pt x="37953" y="81140"/>
                    <a:pt x="50589" y="81140"/>
                  </a:cubicBezTo>
                  <a:cubicBezTo>
                    <a:pt x="71954" y="81140"/>
                    <a:pt x="86438" y="64835"/>
                    <a:pt x="86438" y="42400"/>
                  </a:cubicBezTo>
                  <a:cubicBezTo>
                    <a:pt x="86438" y="18034"/>
                    <a:pt x="71496" y="686"/>
                    <a:pt x="49665" y="68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  <p:sp>
          <p:nvSpPr>
            <p:cNvPr id="19" name="Freeform: Shape 23">
              <a:extLst>
                <a:ext uri="{FF2B5EF4-FFF2-40B4-BE49-F238E27FC236}">
                  <a16:creationId xmlns:a16="http://schemas.microsoft.com/office/drawing/2014/main" id="{1CDF145E-8D56-5A12-86F6-BE532FA52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1348" y="6472094"/>
              <a:ext cx="57643" cy="81433"/>
            </a:xfrm>
            <a:custGeom>
              <a:avLst/>
              <a:gdLst>
                <a:gd name="T0" fmla="*/ 47817 w 57643"/>
                <a:gd name="T1" fmla="*/ 17046 h 81433"/>
                <a:gd name="T2" fmla="*/ 35647 w 57643"/>
                <a:gd name="T3" fmla="*/ 15481 h 81433"/>
                <a:gd name="T4" fmla="*/ 21712 w 57643"/>
                <a:gd name="T5" fmla="*/ 21429 h 81433"/>
                <a:gd name="T6" fmla="*/ 38127 w 57643"/>
                <a:gd name="T7" fmla="*/ 34367 h 81433"/>
                <a:gd name="T8" fmla="*/ 57753 w 57643"/>
                <a:gd name="T9" fmla="*/ 58156 h 81433"/>
                <a:gd name="T10" fmla="*/ 24805 w 57643"/>
                <a:gd name="T11" fmla="*/ 81131 h 81433"/>
                <a:gd name="T12" fmla="*/ 2086 w 57643"/>
                <a:gd name="T13" fmla="*/ 77727 h 81433"/>
                <a:gd name="T14" fmla="*/ 2086 w 57643"/>
                <a:gd name="T15" fmla="*/ 61432 h 81433"/>
                <a:gd name="T16" fmla="*/ 25583 w 57643"/>
                <a:gd name="T17" fmla="*/ 66336 h 81433"/>
                <a:gd name="T18" fmla="*/ 36727 w 57643"/>
                <a:gd name="T19" fmla="*/ 58751 h 81433"/>
                <a:gd name="T20" fmla="*/ 20468 w 57643"/>
                <a:gd name="T21" fmla="*/ 45968 h 81433"/>
                <a:gd name="T22" fmla="*/ 686 w 57643"/>
                <a:gd name="T23" fmla="*/ 21429 h 81433"/>
                <a:gd name="T24" fmla="*/ 32088 w 57643"/>
                <a:gd name="T25" fmla="*/ 686 h 81433"/>
                <a:gd name="T26" fmla="*/ 50836 w 57643"/>
                <a:gd name="T27" fmla="*/ 2242 h 81433"/>
                <a:gd name="T28" fmla="*/ 47817 w 57643"/>
                <a:gd name="T29" fmla="*/ 17046 h 8143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7643" h="81433">
                  <a:moveTo>
                    <a:pt x="47817" y="17046"/>
                  </a:moveTo>
                  <a:cubicBezTo>
                    <a:pt x="43141" y="16305"/>
                    <a:pt x="40314" y="15481"/>
                    <a:pt x="35647" y="15481"/>
                  </a:cubicBezTo>
                  <a:cubicBezTo>
                    <a:pt x="27440" y="15481"/>
                    <a:pt x="21712" y="17430"/>
                    <a:pt x="21712" y="21429"/>
                  </a:cubicBezTo>
                  <a:cubicBezTo>
                    <a:pt x="21712" y="26049"/>
                    <a:pt x="29462" y="29755"/>
                    <a:pt x="38127" y="34367"/>
                  </a:cubicBezTo>
                  <a:cubicBezTo>
                    <a:pt x="46380" y="38832"/>
                    <a:pt x="57753" y="44770"/>
                    <a:pt x="57753" y="58156"/>
                  </a:cubicBezTo>
                  <a:cubicBezTo>
                    <a:pt x="57753" y="72851"/>
                    <a:pt x="44669" y="81131"/>
                    <a:pt x="24805" y="81131"/>
                  </a:cubicBezTo>
                  <a:cubicBezTo>
                    <a:pt x="15783" y="81131"/>
                    <a:pt x="9562" y="79356"/>
                    <a:pt x="2086" y="77727"/>
                  </a:cubicBezTo>
                  <a:lnTo>
                    <a:pt x="2086" y="61432"/>
                  </a:lnTo>
                  <a:cubicBezTo>
                    <a:pt x="7851" y="63216"/>
                    <a:pt x="17202" y="66336"/>
                    <a:pt x="25583" y="66336"/>
                  </a:cubicBezTo>
                  <a:cubicBezTo>
                    <a:pt x="31155" y="66336"/>
                    <a:pt x="36727" y="63801"/>
                    <a:pt x="36727" y="58751"/>
                  </a:cubicBezTo>
                  <a:cubicBezTo>
                    <a:pt x="36727" y="54148"/>
                    <a:pt x="30066" y="51312"/>
                    <a:pt x="20468" y="45968"/>
                  </a:cubicBezTo>
                  <a:cubicBezTo>
                    <a:pt x="11748" y="41659"/>
                    <a:pt x="686" y="32729"/>
                    <a:pt x="686" y="21429"/>
                  </a:cubicBezTo>
                  <a:cubicBezTo>
                    <a:pt x="686" y="8079"/>
                    <a:pt x="14072" y="686"/>
                    <a:pt x="32088" y="686"/>
                  </a:cubicBezTo>
                  <a:cubicBezTo>
                    <a:pt x="37971" y="686"/>
                    <a:pt x="45063" y="1537"/>
                    <a:pt x="50836" y="2242"/>
                  </a:cubicBezTo>
                  <a:lnTo>
                    <a:pt x="47817" y="170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ru-RU" dirty="0"/>
            </a:p>
          </p:txBody>
        </p:sp>
      </p:grpSp>
      <p:grpSp>
        <p:nvGrpSpPr>
          <p:cNvPr id="20" name="Group 40">
            <a:extLst>
              <a:ext uri="{FF2B5EF4-FFF2-40B4-BE49-F238E27FC236}">
                <a16:creationId xmlns:a16="http://schemas.microsoft.com/office/drawing/2014/main" id="{9DE10F8F-C9D9-02F8-8127-0EA81B318F34}"/>
              </a:ext>
            </a:extLst>
          </p:cNvPr>
          <p:cNvGrpSpPr>
            <a:grpSpLocks/>
          </p:cNvGrpSpPr>
          <p:nvPr/>
        </p:nvGrpSpPr>
        <p:grpSpPr bwMode="auto">
          <a:xfrm>
            <a:off x="6761163" y="1293813"/>
            <a:ext cx="458787" cy="458787"/>
            <a:chOff x="6692478" y="1285697"/>
            <a:chExt cx="536425" cy="536302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448793D5-E95D-C488-B348-82A303616C07}"/>
                </a:ext>
              </a:extLst>
            </p:cNvPr>
            <p:cNvSpPr/>
            <p:nvPr/>
          </p:nvSpPr>
          <p:spPr>
            <a:xfrm>
              <a:off x="6692478" y="1285697"/>
              <a:ext cx="536425" cy="536302"/>
            </a:xfrm>
            <a:custGeom>
              <a:avLst/>
              <a:gdLst>
                <a:gd name="connsiteX0" fmla="*/ 536303 w 536302"/>
                <a:gd name="connsiteY0" fmla="*/ 0 h 536302"/>
                <a:gd name="connsiteX1" fmla="*/ 0 w 536302"/>
                <a:gd name="connsiteY1" fmla="*/ 536302 h 53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6302" h="536302">
                  <a:moveTo>
                    <a:pt x="536303" y="0"/>
                  </a:moveTo>
                  <a:lnTo>
                    <a:pt x="0" y="536302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62283" cap="rnd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defTabSz="18285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RU">
                <a:latin typeface="+mn-lt"/>
              </a:endParaRPr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7EF40725-3BBA-AE14-C7B8-7AFC03F454D3}"/>
                </a:ext>
              </a:extLst>
            </p:cNvPr>
            <p:cNvSpPr/>
            <p:nvPr/>
          </p:nvSpPr>
          <p:spPr>
            <a:xfrm>
              <a:off x="6692478" y="1285697"/>
              <a:ext cx="536425" cy="536302"/>
            </a:xfrm>
            <a:custGeom>
              <a:avLst/>
              <a:gdLst>
                <a:gd name="connsiteX0" fmla="*/ 0 w 536301"/>
                <a:gd name="connsiteY0" fmla="*/ 0 h 536302"/>
                <a:gd name="connsiteX1" fmla="*/ 536302 w 536301"/>
                <a:gd name="connsiteY1" fmla="*/ 536302 h 53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6301" h="536302">
                  <a:moveTo>
                    <a:pt x="0" y="0"/>
                  </a:moveTo>
                  <a:lnTo>
                    <a:pt x="536302" y="536302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62283" cap="rnd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defTabSz="18285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RU">
                <a:latin typeface="+mn-lt"/>
              </a:endParaRPr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35C5860-2A0C-B2CE-5F3E-068E0D316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832" y="2857599"/>
            <a:ext cx="15370969" cy="1152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06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A506BD4-7609-87AD-0ADC-2D97BF14E0B8}"/>
              </a:ext>
            </a:extLst>
          </p:cNvPr>
          <p:cNvSpPr txBox="1">
            <a:spLocks/>
          </p:cNvSpPr>
          <p:nvPr/>
        </p:nvSpPr>
        <p:spPr>
          <a:xfrm>
            <a:off x="1583827" y="5183853"/>
            <a:ext cx="10437188" cy="7065294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50"/>
              </a:lnSpc>
            </a:pPr>
            <a:r>
              <a:rPr lang="ru-RU" sz="2000" dirty="0">
                <a:solidFill>
                  <a:srgbClr val="6B95FF"/>
                </a:solidFill>
                <a:latin typeface="+mj-lt"/>
              </a:rPr>
              <a:t>«</a:t>
            </a:r>
            <a:r>
              <a:rPr lang="ru-RU" sz="2000" b="0" i="0" u="none" strike="noStrike" dirty="0">
                <a:effectLst/>
                <a:latin typeface="+mj-lt"/>
              </a:rPr>
              <a:t>За последние годы концепция </a:t>
            </a:r>
            <a:r>
              <a:rPr lang="en-US" sz="2000" dirty="0">
                <a:latin typeface="+mj-lt"/>
              </a:rPr>
              <a:t>s</a:t>
            </a:r>
            <a:r>
              <a:rPr lang="en-US" sz="2000" b="0" i="0" u="none" strike="noStrike" dirty="0">
                <a:effectLst/>
                <a:latin typeface="+mj-lt"/>
              </a:rPr>
              <a:t>erverless </a:t>
            </a:r>
            <a:r>
              <a:rPr lang="ru-RU" sz="2000" b="0" i="0" u="none" strike="noStrike" dirty="0">
                <a:effectLst/>
                <a:latin typeface="+mj-lt"/>
              </a:rPr>
              <a:t>сформировалась как комплексный </a:t>
            </a:r>
            <a:br>
              <a:rPr lang="ru-RU" sz="2000" b="0" i="0" u="none" strike="noStrike" dirty="0">
                <a:effectLst/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подход к дизайну, разработке, разв</a:t>
            </a:r>
            <a:r>
              <a:rPr lang="ru-RU" sz="2000" dirty="0">
                <a:latin typeface="+mj-lt"/>
              </a:rPr>
              <a:t>ё</a:t>
            </a:r>
            <a:r>
              <a:rPr lang="ru-RU" sz="2000" b="0" i="0" u="none" strike="noStrike" dirty="0">
                <a:effectLst/>
                <a:latin typeface="+mj-lt"/>
              </a:rPr>
              <a:t>ртыванию и эксплуатации интернет-сервисов</a:t>
            </a:r>
            <a:r>
              <a:rPr lang="en-GB" sz="2000" b="0" i="0" u="none" strike="noStrike" dirty="0">
                <a:effectLst/>
                <a:latin typeface="+mj-lt"/>
              </a:rPr>
              <a:t> </a:t>
            </a:r>
            <a:br>
              <a:rPr lang="ru-RU" sz="2000" b="0" i="0" u="none" strike="noStrike" dirty="0">
                <a:effectLst/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и приложений. При этом неважно, хостите ли вы их в облаках или на своём </a:t>
            </a:r>
            <a:br>
              <a:rPr lang="en-US" sz="2000" dirty="0"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железе, используете ли вы для</a:t>
            </a:r>
            <a:r>
              <a:rPr lang="en-US" sz="2000" b="0" i="0" u="none" strike="noStrike" dirty="0">
                <a:effectLst/>
                <a:latin typeface="+mj-lt"/>
              </a:rPr>
              <a:t> </a:t>
            </a:r>
            <a:r>
              <a:rPr lang="ru-RU" sz="2000" b="0" i="0" u="none" strike="noStrike" dirty="0">
                <a:effectLst/>
                <a:latin typeface="+mj-lt"/>
              </a:rPr>
              <a:t>этого облачные сервисы, например </a:t>
            </a:r>
            <a:r>
              <a:rPr lang="en-US" sz="2000" b="0" i="0" u="none" strike="noStrike" dirty="0">
                <a:effectLst/>
                <a:latin typeface="+mj-lt"/>
              </a:rPr>
              <a:t>AWS Lambda</a:t>
            </a:r>
            <a:r>
              <a:rPr lang="en-US" sz="2000" dirty="0">
                <a:latin typeface="+mj-lt"/>
              </a:rPr>
              <a:t> </a:t>
            </a:r>
            <a:br>
              <a:rPr lang="en-US" sz="2000" dirty="0"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и </a:t>
            </a:r>
            <a:r>
              <a:rPr lang="en-US" sz="2000" b="0" i="0" u="none" strike="noStrike" dirty="0">
                <a:effectLst/>
                <a:latin typeface="+mj-lt"/>
              </a:rPr>
              <a:t>Yandex Cloud Functions, </a:t>
            </a:r>
            <a:r>
              <a:rPr lang="ru-RU" sz="2000" b="0" i="0" u="none" strike="noStrike" dirty="0">
                <a:effectLst/>
                <a:latin typeface="+mj-lt"/>
              </a:rPr>
              <a:t>или основанные</a:t>
            </a:r>
            <a:r>
              <a:rPr lang="en-GB" sz="2000" b="0" i="0" u="none" strike="noStrike" dirty="0">
                <a:effectLst/>
                <a:latin typeface="+mj-lt"/>
              </a:rPr>
              <a:t> </a:t>
            </a:r>
            <a:r>
              <a:rPr lang="ru-RU" sz="2000" b="0" i="0" u="none" strike="noStrike" dirty="0">
                <a:effectLst/>
                <a:latin typeface="+mj-lt"/>
              </a:rPr>
              <a:t>на </a:t>
            </a:r>
            <a:r>
              <a:rPr lang="en-US" sz="2000" b="0" i="0" u="none" strike="noStrike" dirty="0">
                <a:effectLst/>
                <a:latin typeface="+mj-lt"/>
              </a:rPr>
              <a:t>Kubernetes</a:t>
            </a:r>
            <a:r>
              <a:rPr lang="en-US" sz="2000" b="0" i="0" u="none" strike="noStrike" baseline="30000" dirty="0">
                <a:effectLst/>
                <a:latin typeface="+mj-lt"/>
              </a:rPr>
              <a:t>®</a:t>
            </a:r>
            <a:r>
              <a:rPr lang="en-US" sz="2000" b="0" i="0" u="none" strike="noStrike" dirty="0">
                <a:effectLst/>
                <a:latin typeface="+mj-lt"/>
              </a:rPr>
              <a:t> </a:t>
            </a:r>
            <a:r>
              <a:rPr lang="ru-RU" sz="2000" b="0" i="0" u="none" strike="noStrike" dirty="0">
                <a:effectLst/>
                <a:latin typeface="+mj-lt"/>
              </a:rPr>
              <a:t>платформы, </a:t>
            </a:r>
            <a:br>
              <a:rPr lang="en-US" sz="2000" b="0" i="0" u="none" strike="noStrike" dirty="0">
                <a:effectLst/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такие как </a:t>
            </a:r>
            <a:r>
              <a:rPr lang="en-US" sz="2000" b="0" i="0" u="none" strike="noStrike" dirty="0">
                <a:effectLst/>
                <a:latin typeface="+mj-lt"/>
              </a:rPr>
              <a:t>Knative </a:t>
            </a:r>
            <a:r>
              <a:rPr lang="ru-RU" sz="2000" b="0" i="0" u="none" strike="noStrike" dirty="0">
                <a:effectLst/>
                <a:latin typeface="+mj-lt"/>
              </a:rPr>
              <a:t>и </a:t>
            </a:r>
            <a:r>
              <a:rPr lang="en-US" sz="2000" b="0" i="0" u="none" strike="noStrike" dirty="0" err="1">
                <a:effectLst/>
                <a:latin typeface="+mj-lt"/>
              </a:rPr>
              <a:t>Dapr</a:t>
            </a:r>
            <a:r>
              <a:rPr lang="en-US" sz="2000" b="0" i="0" u="none" strike="noStrike" dirty="0">
                <a:effectLst/>
                <a:latin typeface="+mj-lt"/>
              </a:rPr>
              <a:t>.</a:t>
            </a:r>
            <a:r>
              <a:rPr lang="en-US" sz="2000" dirty="0">
                <a:latin typeface="+mj-lt"/>
              </a:rPr>
              <a:t> </a:t>
            </a:r>
            <a:r>
              <a:rPr lang="ru-RU" sz="2000" b="0" i="0" u="none" strike="noStrike" dirty="0">
                <a:effectLst/>
                <a:latin typeface="+mj-lt"/>
              </a:rPr>
              <a:t>Дизайн в стиле </a:t>
            </a:r>
            <a:r>
              <a:rPr lang="en-US" sz="2000" dirty="0">
                <a:latin typeface="+mj-lt"/>
              </a:rPr>
              <a:t>s</a:t>
            </a:r>
            <a:r>
              <a:rPr lang="en-US" sz="2000" b="0" i="0" u="none" strike="noStrike" dirty="0">
                <a:effectLst/>
                <a:latin typeface="+mj-lt"/>
              </a:rPr>
              <a:t>erverless — </a:t>
            </a:r>
            <a:r>
              <a:rPr lang="ru-RU" sz="2000" b="0" i="0" u="none" strike="noStrike" dirty="0">
                <a:effectLst/>
                <a:latin typeface="+mj-lt"/>
              </a:rPr>
              <a:t>это способ максимально </a:t>
            </a:r>
            <a:br>
              <a:rPr lang="en-US" sz="2000" b="0" i="0" u="none" strike="noStrike" dirty="0">
                <a:effectLst/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быстро</a:t>
            </a:r>
            <a:r>
              <a:rPr lang="ru-RU" sz="2000" dirty="0">
                <a:latin typeface="+mj-lt"/>
              </a:rPr>
              <a:t> </a:t>
            </a:r>
            <a:r>
              <a:rPr lang="ru-RU" sz="2000" b="0" i="0" u="none" strike="noStrike" dirty="0">
                <a:effectLst/>
                <a:latin typeface="+mj-lt"/>
              </a:rPr>
              <a:t>и эффективно создавать</a:t>
            </a:r>
            <a:r>
              <a:rPr lang="en-GB" sz="2000" b="0" i="0" u="none" strike="noStrike" dirty="0">
                <a:effectLst/>
                <a:latin typeface="+mj-lt"/>
              </a:rPr>
              <a:t> </a:t>
            </a:r>
            <a:r>
              <a:rPr lang="ru-RU" sz="2000" b="0" i="0" u="none" strike="noStrike" dirty="0">
                <a:effectLst/>
                <a:latin typeface="+mj-lt"/>
              </a:rPr>
              <a:t>и расширять гибкие, масштабируемые</a:t>
            </a:r>
            <a:r>
              <a:rPr lang="ru-RU" sz="2000" dirty="0">
                <a:latin typeface="+mj-lt"/>
              </a:rPr>
              <a:t> </a:t>
            </a:r>
            <a:br>
              <a:rPr lang="en-US" sz="2000" dirty="0"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и отказоустойчивые е</a:t>
            </a:r>
            <a:r>
              <a:rPr lang="en-US" sz="2000" b="0" i="0" u="none" strike="noStrike" dirty="0">
                <a:effectLst/>
                <a:latin typeface="+mj-lt"/>
              </a:rPr>
              <a:t>vent-driven-</a:t>
            </a:r>
            <a:r>
              <a:rPr lang="ru-RU" sz="2000" b="0" i="0" u="none" strike="noStrike" dirty="0">
                <a:effectLst/>
                <a:latin typeface="+mj-lt"/>
              </a:rPr>
              <a:t>архитектуры</a:t>
            </a:r>
            <a:r>
              <a:rPr lang="en-GB" sz="2000" b="0" i="0" u="none" strike="noStrike" dirty="0">
                <a:effectLst/>
                <a:latin typeface="+mj-lt"/>
              </a:rPr>
              <a:t> </a:t>
            </a:r>
            <a:r>
              <a:rPr lang="ru-RU" sz="2000" b="0" i="0" u="none" strike="noStrike" dirty="0">
                <a:effectLst/>
                <a:latin typeface="+mj-lt"/>
              </a:rPr>
              <a:t>(</a:t>
            </a:r>
            <a:r>
              <a:rPr lang="en-US" sz="2000" b="0" i="0" u="none" strike="noStrike" dirty="0">
                <a:effectLst/>
                <a:latin typeface="+mj-lt"/>
              </a:rPr>
              <a:t>EDA).</a:t>
            </a:r>
            <a:r>
              <a:rPr lang="ru-RU" sz="2000" b="0" i="0" u="none" strike="noStrike" dirty="0">
                <a:effectLst/>
                <a:latin typeface="+mj-lt"/>
              </a:rPr>
              <a:t> </a:t>
            </a:r>
            <a:endParaRPr lang="en-US" sz="2000" b="0" i="0" u="none" strike="noStrike" dirty="0">
              <a:effectLst/>
              <a:latin typeface="+mj-lt"/>
            </a:endParaRPr>
          </a:p>
          <a:p>
            <a:pPr>
              <a:lnSpc>
                <a:spcPts val="3250"/>
              </a:lnSpc>
            </a:pPr>
            <a:r>
              <a:rPr lang="ru-RU" sz="2000" b="0" i="0" u="none" strike="noStrike" dirty="0">
                <a:effectLst/>
                <a:latin typeface="+mj-lt"/>
              </a:rPr>
              <a:t>Разработка в концепции </a:t>
            </a:r>
            <a:r>
              <a:rPr lang="en-US" sz="2000" dirty="0">
                <a:latin typeface="+mj-lt"/>
              </a:rPr>
              <a:t>s</a:t>
            </a:r>
            <a:r>
              <a:rPr lang="en-US" sz="2000" b="0" i="0" u="none" strike="noStrike" dirty="0">
                <a:effectLst/>
                <a:latin typeface="+mj-lt"/>
              </a:rPr>
              <a:t>erverless — </a:t>
            </a:r>
            <a:r>
              <a:rPr lang="ru-RU" sz="2000" b="0" i="0" u="none" strike="noStrike" dirty="0">
                <a:effectLst/>
                <a:latin typeface="+mj-lt"/>
              </a:rPr>
              <a:t>это возможность сосредоточиться </a:t>
            </a:r>
            <a:br>
              <a:rPr lang="en-US" sz="2000" dirty="0"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полностью только на реализации вашей бизнес-логики</a:t>
            </a:r>
            <a:r>
              <a:rPr lang="en-GB" sz="2000" b="0" i="0" u="none" strike="noStrike" dirty="0">
                <a:effectLst/>
                <a:latin typeface="+mj-lt"/>
              </a:rPr>
              <a:t> </a:t>
            </a:r>
            <a:r>
              <a:rPr lang="ru-RU" sz="2000" b="0" i="0" u="none" strike="noStrike" dirty="0">
                <a:effectLst/>
                <a:latin typeface="+mj-lt"/>
              </a:rPr>
              <a:t>и практически не думать об инфраструктурных деталях. Сборка, развёртывание</a:t>
            </a:r>
            <a:r>
              <a:rPr lang="en-GB" sz="2000" b="0" i="0" u="none" strike="noStrike" dirty="0">
                <a:effectLst/>
                <a:latin typeface="+mj-lt"/>
              </a:rPr>
              <a:t> </a:t>
            </a:r>
            <a:r>
              <a:rPr lang="ru-RU" sz="2000" b="0" i="0" u="none" strike="noStrike" dirty="0">
                <a:effectLst/>
                <a:latin typeface="+mj-lt"/>
              </a:rPr>
              <a:t>и эксплуатация </a:t>
            </a:r>
            <a:r>
              <a:rPr lang="en-US" sz="2000" b="0" i="0" u="none" strike="noStrike" dirty="0">
                <a:effectLst/>
                <a:latin typeface="+mj-lt"/>
              </a:rPr>
              <a:t>serverless-</a:t>
            </a:r>
            <a:r>
              <a:rPr lang="ru-RU" sz="2000" b="0" i="0" u="none" strike="noStrike" dirty="0">
                <a:effectLst/>
                <a:latin typeface="+mj-lt"/>
              </a:rPr>
              <a:t>решений </a:t>
            </a:r>
            <a:r>
              <a:rPr lang="en-GB" sz="2000" b="0" i="0" u="none" strike="noStrike" dirty="0">
                <a:effectLst/>
                <a:latin typeface="+mj-lt"/>
              </a:rPr>
              <a:t>—</a:t>
            </a:r>
            <a:r>
              <a:rPr lang="ru-RU" sz="2000" b="0" i="0" u="none" strike="noStrike" dirty="0">
                <a:effectLst/>
                <a:latin typeface="+mj-lt"/>
              </a:rPr>
              <a:t> это применение самых современных </a:t>
            </a:r>
            <a:r>
              <a:rPr lang="en-US" sz="2000" b="0" i="0" u="none" strike="noStrike" dirty="0">
                <a:effectLst/>
                <a:latin typeface="+mj-lt"/>
              </a:rPr>
              <a:t>DevOps-</a:t>
            </a:r>
            <a:r>
              <a:rPr lang="ru-RU" sz="2000" b="0" i="0" u="none" strike="noStrike" dirty="0">
                <a:effectLst/>
                <a:latin typeface="+mj-lt"/>
              </a:rPr>
              <a:t>практик, основанных </a:t>
            </a:r>
            <a:br>
              <a:rPr lang="en-US" sz="2000" b="0" i="0" u="none" strike="noStrike" dirty="0">
                <a:effectLst/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на минимализме и лаконичности описания и максимальной автоматизации управления вашей инфраструктурой, то, что сейчас всё чаще называют </a:t>
            </a:r>
            <a:r>
              <a:rPr lang="en-US" sz="2000" b="0" i="0" u="none" strike="noStrike" dirty="0">
                <a:effectLst/>
                <a:latin typeface="+mj-lt"/>
              </a:rPr>
              <a:t>LowOps.</a:t>
            </a:r>
            <a:r>
              <a:rPr lang="ru-RU" sz="2000" b="0" i="0" u="none" strike="noStrike" dirty="0">
                <a:effectLst/>
                <a:latin typeface="+mj-lt"/>
              </a:rPr>
              <a:t> </a:t>
            </a:r>
            <a:br>
              <a:rPr lang="en-US" sz="2000" b="0" i="0" u="none" strike="noStrike" dirty="0">
                <a:effectLst/>
                <a:latin typeface="+mj-lt"/>
              </a:rPr>
            </a:br>
            <a:r>
              <a:rPr lang="ru-RU" sz="2000" b="0" i="0" u="none" strike="noStrike" dirty="0">
                <a:effectLst/>
                <a:latin typeface="+mj-lt"/>
              </a:rPr>
              <a:t>За последние </a:t>
            </a:r>
            <a:r>
              <a:rPr lang="ru-RU" sz="2000" dirty="0">
                <a:latin typeface="+mj-lt"/>
              </a:rPr>
              <a:t>десять </a:t>
            </a:r>
            <a:r>
              <a:rPr lang="ru-RU" sz="2000" b="0" i="0" u="none" strike="noStrike" dirty="0">
                <a:effectLst/>
                <a:latin typeface="+mj-lt"/>
              </a:rPr>
              <a:t>лет облачные технологии стали неотъемлемой частью </a:t>
            </a:r>
            <a:br>
              <a:rPr lang="en-US" sz="2000" b="0" i="0" u="none" strike="noStrike" dirty="0">
                <a:effectLst/>
                <a:latin typeface="+mj-lt"/>
              </a:rPr>
            </a:br>
            <a:r>
              <a:rPr lang="en-US" sz="2000" b="0" i="0" u="none" strike="noStrike" dirty="0">
                <a:effectLst/>
                <a:latin typeface="+mj-lt"/>
              </a:rPr>
              <a:t>IT-</a:t>
            </a:r>
            <a:r>
              <a:rPr lang="ru-RU" sz="2000" b="0" i="0" u="none" strike="noStrike" dirty="0">
                <a:effectLst/>
                <a:latin typeface="+mj-lt"/>
              </a:rPr>
              <a:t>индустрии, в грядущее десятилетие </a:t>
            </a:r>
            <a:r>
              <a:rPr lang="en-US" sz="2000" b="0" i="0" u="none" strike="noStrike" dirty="0">
                <a:effectLst/>
                <a:latin typeface="+mj-lt"/>
              </a:rPr>
              <a:t>serverless </a:t>
            </a:r>
            <a:r>
              <a:rPr lang="ru-RU" sz="2000" b="0" i="0" u="none" strike="noStrike" dirty="0">
                <a:effectLst/>
                <a:latin typeface="+mj-lt"/>
              </a:rPr>
              <a:t>неминуемо ждёт такой же путь</a:t>
            </a:r>
            <a:r>
              <a:rPr lang="ru-RU" sz="2000" dirty="0">
                <a:solidFill>
                  <a:srgbClr val="6B95FF"/>
                </a:solidFill>
                <a:latin typeface="+mj-lt"/>
              </a:rPr>
              <a:t>»</a:t>
            </a:r>
            <a:endParaRPr lang="en-US" sz="2000" dirty="0">
              <a:solidFill>
                <a:srgbClr val="6B95FF"/>
              </a:solidFill>
              <a:latin typeface="+mj-lt"/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1AE3C85-AC0C-3CE9-C8C2-331E03754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54" y="900000"/>
            <a:ext cx="21766654" cy="1507863"/>
          </a:xfrm>
        </p:spPr>
        <p:txBody>
          <a:bodyPr/>
          <a:lstStyle/>
          <a:p>
            <a:r>
              <a:rPr lang="en-GB" dirty="0"/>
              <a:t> </a:t>
            </a:r>
            <a:r>
              <a:rPr lang="ru-RU" dirty="0"/>
              <a:t>Вступительное слово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6B8C7E-9612-12EA-C912-D66009669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1C03D3-FA44-40EC-9A21-1FC4FEA3E22E}" type="slidenum">
              <a:rPr lang="ru-RU" smtClean="0"/>
              <a:pPr/>
              <a:t>2</a:t>
            </a:fld>
            <a:endParaRPr lang="ru-RU" dirty="0"/>
          </a:p>
        </p:txBody>
      </p:sp>
      <p:cxnSp>
        <p:nvCxnSpPr>
          <p:cNvPr id="36" name="Straight Connector 21">
            <a:extLst>
              <a:ext uri="{FF2B5EF4-FFF2-40B4-BE49-F238E27FC236}">
                <a16:creationId xmlns:a16="http://schemas.microsoft.com/office/drawing/2014/main" id="{4F810E03-B333-135C-777B-CF39A416281A}"/>
              </a:ext>
            </a:extLst>
          </p:cNvPr>
          <p:cNvCxnSpPr>
            <a:cxnSpLocks/>
          </p:cNvCxnSpPr>
          <p:nvPr/>
        </p:nvCxnSpPr>
        <p:spPr>
          <a:xfrm>
            <a:off x="1584000" y="4796390"/>
            <a:ext cx="10242875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40582A3-80E9-82CA-E56C-03621A59DFEC}"/>
              </a:ext>
            </a:extLst>
          </p:cNvPr>
          <p:cNvSpPr txBox="1"/>
          <p:nvPr/>
        </p:nvSpPr>
        <p:spPr>
          <a:xfrm>
            <a:off x="3029475" y="3384079"/>
            <a:ext cx="3371953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ru-RU" sz="2800" b="1" dirty="0">
                <a:solidFill>
                  <a:srgbClr val="000000"/>
                </a:solidFill>
                <a:ea typeface="YS Text Regular" pitchFamily="34" charset="-122"/>
                <a:cs typeface="Arial" panose="020B0604020202020204" pitchFamily="34" charset="0"/>
              </a:rPr>
              <a:t>Виктор Кузенный</a:t>
            </a:r>
            <a:endParaRPr lang="en-GB" sz="2800" b="1" dirty="0">
              <a:solidFill>
                <a:srgbClr val="000000"/>
              </a:solidFill>
              <a:ea typeface="YS Text Regular" pitchFamily="34" charset="-122"/>
              <a:cs typeface="Arial" panose="020B0604020202020204" pitchFamily="34" charset="0"/>
            </a:endParaRPr>
          </a:p>
          <a:p>
            <a:r>
              <a:rPr lang="ru-RU" sz="1800" dirty="0">
                <a:solidFill>
                  <a:srgbClr val="000000"/>
                </a:solidFill>
              </a:rPr>
              <a:t>Руководитель разработки</a:t>
            </a:r>
            <a:endParaRPr lang="en-GB" sz="1800" dirty="0">
              <a:solidFill>
                <a:srgbClr val="000000"/>
              </a:solidFill>
            </a:endParaRPr>
          </a:p>
          <a:p>
            <a:r>
              <a:rPr lang="en-GB" sz="1800" dirty="0">
                <a:solidFill>
                  <a:srgbClr val="000000"/>
                </a:solidFill>
              </a:rPr>
              <a:t>Yandex Cloud Serverless</a:t>
            </a:r>
            <a:endParaRPr lang="en-GB" sz="3200" dirty="0">
              <a:solidFill>
                <a:srgbClr val="000000"/>
              </a:solidFill>
              <a:ea typeface="YS Text Regular" pitchFamily="34" charset="-122"/>
              <a:cs typeface="Arial" panose="020B06040202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E16D538-D4AA-757C-800B-3E43403B325B}"/>
              </a:ext>
            </a:extLst>
          </p:cNvPr>
          <p:cNvSpPr/>
          <p:nvPr/>
        </p:nvSpPr>
        <p:spPr>
          <a:xfrm>
            <a:off x="1592915" y="3325180"/>
            <a:ext cx="1108399" cy="1108399"/>
          </a:xfrm>
          <a:prstGeom prst="ellipse">
            <a:avLst/>
          </a:prstGeom>
          <a:solidFill>
            <a:srgbClr val="5182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rgbClr val="97B4FF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4A333D0-4A29-2120-E2E9-924A025B60F7}"/>
              </a:ext>
            </a:extLst>
          </p:cNvPr>
          <p:cNvSpPr txBox="1">
            <a:spLocks/>
          </p:cNvSpPr>
          <p:nvPr/>
        </p:nvSpPr>
        <p:spPr>
          <a:xfrm>
            <a:off x="12566787" y="5183853"/>
            <a:ext cx="10437188" cy="7878999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50"/>
              </a:lnSpc>
            </a:pPr>
            <a:r>
              <a:rPr lang="ru-RU" sz="2000" dirty="0">
                <a:solidFill>
                  <a:srgbClr val="6B95FF"/>
                </a:solidFill>
                <a:latin typeface="+mj-lt"/>
              </a:rPr>
              <a:t>«</a:t>
            </a:r>
            <a:r>
              <a:rPr lang="ru-RU" sz="2000" dirty="0">
                <a:latin typeface="+mj-lt"/>
              </a:rPr>
              <a:t>С каждым годом облачные технологии всё больше проникают в различные индустрии. Растёт готовность бизнеса разных сегментов к запуску инфраструктурных и пользовательских сервисов в облаке. В результате увеличивается спрос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на инструменты, которые упрощают запуск новых сервисов и их отдельных функциональностей. Концепция </a:t>
            </a:r>
            <a:r>
              <a:rPr lang="en-US" sz="2000" dirty="0">
                <a:latin typeface="+mj-lt"/>
              </a:rPr>
              <a:t>serverless </a:t>
            </a:r>
            <a:r>
              <a:rPr lang="ru-RU" sz="2000" dirty="0">
                <a:latin typeface="+mj-lt"/>
              </a:rPr>
              <a:t>объединила в себе продукты из разных областей разработки ПО: инструменты хранения и обработки данных, запуска кода приложения и решения узконаправленных задач, таких как отправка уведомлений, аутентификация пользователей и др.</a:t>
            </a:r>
            <a:r>
              <a:rPr lang="en-GB" sz="2000" dirty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Экосистема </a:t>
            </a:r>
            <a:r>
              <a:rPr lang="en-US" sz="2000" dirty="0">
                <a:latin typeface="+mj-lt"/>
              </a:rPr>
              <a:t>serverless — </a:t>
            </a:r>
            <a:r>
              <a:rPr lang="ru-RU" sz="2000" dirty="0">
                <a:latin typeface="+mj-lt"/>
              </a:rPr>
              <a:t>это логичный этап развития облачных платформ. Появление и развитие </a:t>
            </a:r>
            <a:r>
              <a:rPr lang="en-US" sz="2000" dirty="0">
                <a:latin typeface="+mj-lt"/>
              </a:rPr>
              <a:t>serverless-</a:t>
            </a:r>
            <a:r>
              <a:rPr lang="ru-RU" sz="2000" dirty="0">
                <a:latin typeface="+mj-lt"/>
              </a:rPr>
              <a:t>сервисов является показателем зрелости российских облачных провайдеров, их готовности конкурировать с западными платформами и предоставлять всё больше </a:t>
            </a:r>
            <a:br>
              <a:rPr lang="ru-RU" sz="2000" dirty="0">
                <a:latin typeface="+mj-lt"/>
              </a:rPr>
            </a:br>
            <a:r>
              <a:rPr lang="en-US" sz="2000" dirty="0">
                <a:latin typeface="+mj-lt"/>
              </a:rPr>
              <a:t>cloud-native</a:t>
            </a:r>
            <a:r>
              <a:rPr lang="ru-RU" sz="2000" dirty="0">
                <a:latin typeface="+mj-lt"/>
              </a:rPr>
              <a:t>-возможностей для решения бизнес-задач</a:t>
            </a:r>
            <a:r>
              <a:rPr lang="ru-RU" sz="2000" dirty="0">
                <a:solidFill>
                  <a:srgbClr val="6B95FF"/>
                </a:solidFill>
                <a:latin typeface="+mj-lt"/>
              </a:rPr>
              <a:t>»</a:t>
            </a:r>
            <a:endParaRPr lang="ru-RU" sz="2000" dirty="0">
              <a:latin typeface="+mj-lt"/>
            </a:endParaRPr>
          </a:p>
          <a:p>
            <a:pPr>
              <a:lnSpc>
                <a:spcPts val="3250"/>
              </a:lnSpc>
            </a:pPr>
            <a:endParaRPr lang="en-US" sz="2000" dirty="0">
              <a:solidFill>
                <a:srgbClr val="6B95FF"/>
              </a:solidFill>
              <a:latin typeface="+mj-lt"/>
            </a:endParaRPr>
          </a:p>
        </p:txBody>
      </p:sp>
      <p:cxnSp>
        <p:nvCxnSpPr>
          <p:cNvPr id="20" name="Straight Connector 21">
            <a:extLst>
              <a:ext uri="{FF2B5EF4-FFF2-40B4-BE49-F238E27FC236}">
                <a16:creationId xmlns:a16="http://schemas.microsoft.com/office/drawing/2014/main" id="{FA3EA17C-1C35-E0C4-1C32-D7E2AFE5D6B2}"/>
              </a:ext>
            </a:extLst>
          </p:cNvPr>
          <p:cNvCxnSpPr>
            <a:cxnSpLocks/>
          </p:cNvCxnSpPr>
          <p:nvPr/>
        </p:nvCxnSpPr>
        <p:spPr>
          <a:xfrm>
            <a:off x="12566960" y="4796390"/>
            <a:ext cx="10242875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757881D-AF2A-55A1-50B0-C22F4F7FF015}"/>
              </a:ext>
            </a:extLst>
          </p:cNvPr>
          <p:cNvSpPr txBox="1"/>
          <p:nvPr/>
        </p:nvSpPr>
        <p:spPr>
          <a:xfrm>
            <a:off x="14012435" y="3384079"/>
            <a:ext cx="3371953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YS Text Regular" pitchFamily="34" charset="-122"/>
                <a:cs typeface="Arial" panose="020B0604020202020204" pitchFamily="34" charset="0"/>
              </a:rPr>
              <a:t>Даниил Пивоваров</a:t>
            </a:r>
          </a:p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Директор направления бессерверных </a:t>
            </a:r>
            <a:endParaRPr kumimoji="0" lang="en-GB" sz="180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технологий </a:t>
            </a:r>
            <a:r>
              <a:rPr kumimoji="0" lang="en-GB" sz="18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Yandex Cloud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D11329D4-2513-FA37-E8C0-F0AC827392AA}"/>
              </a:ext>
            </a:extLst>
          </p:cNvPr>
          <p:cNvSpPr/>
          <p:nvPr/>
        </p:nvSpPr>
        <p:spPr>
          <a:xfrm>
            <a:off x="12575875" y="3325180"/>
            <a:ext cx="1108399" cy="1108399"/>
          </a:xfrm>
          <a:prstGeom prst="ellipse">
            <a:avLst/>
          </a:prstGeom>
          <a:solidFill>
            <a:srgbClr val="D4D4D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rgbClr val="97B4F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58EEB9-D877-8DB7-3435-57C46D72B5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1" t="-1517" r="23301" b="13706"/>
          <a:stretch/>
        </p:blipFill>
        <p:spPr>
          <a:xfrm>
            <a:off x="1592915" y="3323453"/>
            <a:ext cx="1110127" cy="1110127"/>
          </a:xfrm>
          <a:prstGeom prst="ellipse">
            <a:avLst/>
          </a:prstGeom>
          <a:solidFill>
            <a:srgbClr val="D4D4D4"/>
          </a:solidFill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825CAAB-B6FE-AA40-287B-D3A9A04D90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8" r="21261" b="14856"/>
          <a:stretch/>
        </p:blipFill>
        <p:spPr>
          <a:xfrm>
            <a:off x="12575875" y="3393939"/>
            <a:ext cx="1108400" cy="1039641"/>
          </a:xfrm>
          <a:custGeom>
            <a:avLst/>
            <a:gdLst>
              <a:gd name="connsiteX0" fmla="*/ 531339 w 1108400"/>
              <a:gd name="connsiteY0" fmla="*/ 0 h 1039641"/>
              <a:gd name="connsiteX1" fmla="*/ 1093884 w 1108400"/>
              <a:gd name="connsiteY1" fmla="*/ 372880 h 1039641"/>
              <a:gd name="connsiteX2" fmla="*/ 1098577 w 1108400"/>
              <a:gd name="connsiteY2" fmla="*/ 388000 h 1039641"/>
              <a:gd name="connsiteX3" fmla="*/ 1108400 w 1108400"/>
              <a:gd name="connsiteY3" fmla="*/ 485441 h 1039641"/>
              <a:gd name="connsiteX4" fmla="*/ 554200 w 1108400"/>
              <a:gd name="connsiteY4" fmla="*/ 1039641 h 1039641"/>
              <a:gd name="connsiteX5" fmla="*/ 0 w 1108400"/>
              <a:gd name="connsiteY5" fmla="*/ 485441 h 1039641"/>
              <a:gd name="connsiteX6" fmla="*/ 43552 w 1108400"/>
              <a:gd name="connsiteY6" fmla="*/ 269721 h 1039641"/>
              <a:gd name="connsiteX7" fmla="*/ 79931 w 1108400"/>
              <a:gd name="connsiteY7" fmla="*/ 202698 h 1039641"/>
              <a:gd name="connsiteX8" fmla="*/ 99634 w 1108400"/>
              <a:gd name="connsiteY8" fmla="*/ 178818 h 1039641"/>
              <a:gd name="connsiteX9" fmla="*/ 531339 w 1108400"/>
              <a:gd name="connsiteY9" fmla="*/ 0 h 103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8400" h="1039641">
                <a:moveTo>
                  <a:pt x="531339" y="0"/>
                </a:moveTo>
                <a:cubicBezTo>
                  <a:pt x="784226" y="0"/>
                  <a:pt x="1001202" y="153754"/>
                  <a:pt x="1093884" y="372880"/>
                </a:cubicBezTo>
                <a:lnTo>
                  <a:pt x="1098577" y="388000"/>
                </a:lnTo>
                <a:lnTo>
                  <a:pt x="1108400" y="485441"/>
                </a:lnTo>
                <a:cubicBezTo>
                  <a:pt x="1108400" y="791517"/>
                  <a:pt x="860276" y="1039641"/>
                  <a:pt x="554200" y="1039641"/>
                </a:cubicBezTo>
                <a:cubicBezTo>
                  <a:pt x="248124" y="1039641"/>
                  <a:pt x="0" y="791517"/>
                  <a:pt x="0" y="485441"/>
                </a:cubicBezTo>
                <a:cubicBezTo>
                  <a:pt x="0" y="408922"/>
                  <a:pt x="15508" y="336025"/>
                  <a:pt x="43552" y="269721"/>
                </a:cubicBezTo>
                <a:lnTo>
                  <a:pt x="79931" y="202698"/>
                </a:lnTo>
                <a:lnTo>
                  <a:pt x="99634" y="178818"/>
                </a:lnTo>
                <a:cubicBezTo>
                  <a:pt x="210117" y="68335"/>
                  <a:pt x="362747" y="0"/>
                  <a:pt x="53133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3027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3DF6B59-5F5E-84E8-1795-6E0107D4F297}"/>
              </a:ext>
            </a:extLst>
          </p:cNvPr>
          <p:cNvGrpSpPr/>
          <p:nvPr/>
        </p:nvGrpSpPr>
        <p:grpSpPr>
          <a:xfrm>
            <a:off x="12560014" y="3361038"/>
            <a:ext cx="1108400" cy="1072542"/>
            <a:chOff x="7472535" y="3361038"/>
            <a:chExt cx="1108400" cy="1072542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A7A789C5-DB8A-3E3D-727D-A7F6E7E814C4}"/>
                </a:ext>
              </a:extLst>
            </p:cNvPr>
            <p:cNvSpPr/>
            <p:nvPr/>
          </p:nvSpPr>
          <p:spPr>
            <a:xfrm>
              <a:off x="7472535" y="3361038"/>
              <a:ext cx="1108399" cy="1072541"/>
            </a:xfrm>
            <a:prstGeom prst="ellipse">
              <a:avLst/>
            </a:prstGeom>
            <a:solidFill>
              <a:srgbClr val="D4D4D4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rgbClr val="97B4FF"/>
                </a:solidFill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4A67819-BE96-B458-EC69-E144C47EB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"/>
                      </a14:imgEffect>
                      <a14:imgEffect>
                        <a14:brightnessContrast bright="12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" r="1115" b="4812"/>
            <a:stretch/>
          </p:blipFill>
          <p:spPr>
            <a:xfrm>
              <a:off x="7484892" y="3414378"/>
              <a:ext cx="1096043" cy="1019202"/>
            </a:xfrm>
            <a:custGeom>
              <a:avLst/>
              <a:gdLst>
                <a:gd name="connsiteX0" fmla="*/ 304805 w 1096043"/>
                <a:gd name="connsiteY0" fmla="*/ 0 h 1019202"/>
                <a:gd name="connsiteX1" fmla="*/ 778882 w 1096043"/>
                <a:gd name="connsiteY1" fmla="*/ 0 h 1019202"/>
                <a:gd name="connsiteX2" fmla="*/ 851701 w 1096043"/>
                <a:gd name="connsiteY2" fmla="*/ 38247 h 1019202"/>
                <a:gd name="connsiteX3" fmla="*/ 1096043 w 1096043"/>
                <a:gd name="connsiteY3" fmla="*/ 482931 h 1019202"/>
                <a:gd name="connsiteX4" fmla="*/ 541843 w 1096043"/>
                <a:gd name="connsiteY4" fmla="*/ 1019202 h 1019202"/>
                <a:gd name="connsiteX5" fmla="*/ 31195 w 1096043"/>
                <a:gd name="connsiteY5" fmla="*/ 691672 h 1019202"/>
                <a:gd name="connsiteX6" fmla="*/ 0 w 1096043"/>
                <a:gd name="connsiteY6" fmla="*/ 594431 h 1019202"/>
                <a:gd name="connsiteX7" fmla="*/ 0 w 1096043"/>
                <a:gd name="connsiteY7" fmla="*/ 371431 h 1019202"/>
                <a:gd name="connsiteX8" fmla="*/ 31195 w 1096043"/>
                <a:gd name="connsiteY8" fmla="*/ 274190 h 1019202"/>
                <a:gd name="connsiteX9" fmla="*/ 231985 w 1096043"/>
                <a:gd name="connsiteY9" fmla="*/ 38247 h 1019202"/>
                <a:gd name="connsiteX10" fmla="*/ 304805 w 1096043"/>
                <a:gd name="connsiteY10" fmla="*/ 0 h 101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6043" h="1019202">
                  <a:moveTo>
                    <a:pt x="304805" y="0"/>
                  </a:moveTo>
                  <a:lnTo>
                    <a:pt x="778882" y="0"/>
                  </a:lnTo>
                  <a:lnTo>
                    <a:pt x="851701" y="38247"/>
                  </a:lnTo>
                  <a:cubicBezTo>
                    <a:pt x="999120" y="134619"/>
                    <a:pt x="1096043" y="297822"/>
                    <a:pt x="1096043" y="482931"/>
                  </a:cubicBezTo>
                  <a:cubicBezTo>
                    <a:pt x="1096043" y="779105"/>
                    <a:pt x="847919" y="1019202"/>
                    <a:pt x="541843" y="1019202"/>
                  </a:cubicBezTo>
                  <a:cubicBezTo>
                    <a:pt x="312286" y="1019202"/>
                    <a:pt x="115327" y="884148"/>
                    <a:pt x="31195" y="691672"/>
                  </a:cubicBezTo>
                  <a:lnTo>
                    <a:pt x="0" y="594431"/>
                  </a:lnTo>
                  <a:lnTo>
                    <a:pt x="0" y="371431"/>
                  </a:lnTo>
                  <a:lnTo>
                    <a:pt x="31195" y="274190"/>
                  </a:lnTo>
                  <a:cubicBezTo>
                    <a:pt x="73261" y="177953"/>
                    <a:pt x="143534" y="96070"/>
                    <a:pt x="231985" y="38247"/>
                  </a:cubicBezTo>
                  <a:lnTo>
                    <a:pt x="304805" y="0"/>
                  </a:lnTo>
                  <a:close/>
                </a:path>
              </a:pathLst>
            </a:cu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81F2C7F-8370-591F-E041-1C011ADF67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"/>
                      </a14:imgEffect>
                      <a14:imgEffect>
                        <a14:brightnessContrast bright="12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" r="72500" b="63254"/>
            <a:stretch/>
          </p:blipFill>
          <p:spPr>
            <a:xfrm>
              <a:off x="7484892" y="3414378"/>
              <a:ext cx="304805" cy="371431"/>
            </a:xfrm>
            <a:custGeom>
              <a:avLst/>
              <a:gdLst>
                <a:gd name="connsiteX0" fmla="*/ 0 w 304805"/>
                <a:gd name="connsiteY0" fmla="*/ 0 h 371431"/>
                <a:gd name="connsiteX1" fmla="*/ 304805 w 304805"/>
                <a:gd name="connsiteY1" fmla="*/ 0 h 371431"/>
                <a:gd name="connsiteX2" fmla="*/ 231985 w 304805"/>
                <a:gd name="connsiteY2" fmla="*/ 38247 h 371431"/>
                <a:gd name="connsiteX3" fmla="*/ 31195 w 304805"/>
                <a:gd name="connsiteY3" fmla="*/ 274190 h 371431"/>
                <a:gd name="connsiteX4" fmla="*/ 0 w 304805"/>
                <a:gd name="connsiteY4" fmla="*/ 371431 h 371431"/>
                <a:gd name="connsiteX5" fmla="*/ 0 w 304805"/>
                <a:gd name="connsiteY5" fmla="*/ 0 h 37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5" h="371431">
                  <a:moveTo>
                    <a:pt x="0" y="0"/>
                  </a:moveTo>
                  <a:lnTo>
                    <a:pt x="304805" y="0"/>
                  </a:lnTo>
                  <a:lnTo>
                    <a:pt x="231985" y="38247"/>
                  </a:lnTo>
                  <a:cubicBezTo>
                    <a:pt x="143534" y="96070"/>
                    <a:pt x="73261" y="177953"/>
                    <a:pt x="31195" y="274190"/>
                  </a:cubicBezTo>
                  <a:lnTo>
                    <a:pt x="0" y="371431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40528B7-AB2E-D91A-2246-1A04F74213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1000"/>
                      </a14:imgEffect>
                      <a14:imgEffect>
                        <a14:brightnessContrast bright="12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115" t="36746" r="100000" b="43135"/>
            <a:stretch/>
          </p:blipFill>
          <p:spPr>
            <a:xfrm>
              <a:off x="7472535" y="3785809"/>
              <a:ext cx="12357" cy="223000"/>
            </a:xfrm>
            <a:custGeom>
              <a:avLst/>
              <a:gdLst>
                <a:gd name="connsiteX0" fmla="*/ 12357 w 12357"/>
                <a:gd name="connsiteY0" fmla="*/ 0 h 223000"/>
                <a:gd name="connsiteX1" fmla="*/ 12357 w 12357"/>
                <a:gd name="connsiteY1" fmla="*/ 223000 h 223000"/>
                <a:gd name="connsiteX2" fmla="*/ 11259 w 12357"/>
                <a:gd name="connsiteY2" fmla="*/ 219577 h 223000"/>
                <a:gd name="connsiteX3" fmla="*/ 0 w 12357"/>
                <a:gd name="connsiteY3" fmla="*/ 111500 h 223000"/>
                <a:gd name="connsiteX4" fmla="*/ 11259 w 12357"/>
                <a:gd name="connsiteY4" fmla="*/ 3423 h 223000"/>
                <a:gd name="connsiteX5" fmla="*/ 12357 w 12357"/>
                <a:gd name="connsiteY5" fmla="*/ 0 h 22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57" h="223000">
                  <a:moveTo>
                    <a:pt x="12357" y="0"/>
                  </a:moveTo>
                  <a:lnTo>
                    <a:pt x="12357" y="223000"/>
                  </a:lnTo>
                  <a:lnTo>
                    <a:pt x="11259" y="219577"/>
                  </a:lnTo>
                  <a:cubicBezTo>
                    <a:pt x="3877" y="184667"/>
                    <a:pt x="0" y="148522"/>
                    <a:pt x="0" y="111500"/>
                  </a:cubicBezTo>
                  <a:cubicBezTo>
                    <a:pt x="0" y="74478"/>
                    <a:pt x="3877" y="38333"/>
                    <a:pt x="11259" y="3423"/>
                  </a:cubicBezTo>
                  <a:lnTo>
                    <a:pt x="12357" y="0"/>
                  </a:lnTo>
                  <a:close/>
                </a:path>
              </a:pathLst>
            </a:custGeom>
          </p:spPr>
        </p:pic>
      </p:grp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A506BD4-7609-87AD-0ADC-2D97BF14E0B8}"/>
              </a:ext>
            </a:extLst>
          </p:cNvPr>
          <p:cNvSpPr txBox="1">
            <a:spLocks/>
          </p:cNvSpPr>
          <p:nvPr/>
        </p:nvSpPr>
        <p:spPr>
          <a:xfrm>
            <a:off x="1583827" y="5183853"/>
            <a:ext cx="10437188" cy="4342001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50"/>
              </a:lnSpc>
            </a:pPr>
            <a:r>
              <a:rPr lang="ru-RU" sz="2000" dirty="0">
                <a:solidFill>
                  <a:schemeClr val="accent1"/>
                </a:solidFill>
                <a:latin typeface="+mj-lt"/>
              </a:rPr>
              <a:t>«</a:t>
            </a:r>
            <a:r>
              <a:rPr lang="ru-RU" sz="2000" dirty="0">
                <a:latin typeface="+mj-lt"/>
              </a:rPr>
              <a:t>С моей точки зрения, </a:t>
            </a:r>
            <a:r>
              <a:rPr lang="en-US" sz="2000" dirty="0">
                <a:latin typeface="+mj-lt"/>
              </a:rPr>
              <a:t>serverless — </a:t>
            </a:r>
            <a:r>
              <a:rPr lang="ru-RU" sz="2000" dirty="0">
                <a:latin typeface="+mj-lt"/>
              </a:rPr>
              <a:t>это </a:t>
            </a:r>
            <a:r>
              <a:rPr lang="en-US" sz="2000" dirty="0">
                <a:latin typeface="+mj-lt"/>
              </a:rPr>
              <a:t>Kubernetes «</a:t>
            </a:r>
            <a:r>
              <a:rPr lang="ru-RU" sz="2000" dirty="0">
                <a:latin typeface="+mj-lt"/>
              </a:rPr>
              <a:t>на максималках».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То есть это новый этап развития подхода, когда разработчики, архитекторы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и все, кто причастен к созданию систем, фокусируются в первую очередь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на функциональности. При этом </a:t>
            </a:r>
            <a:r>
              <a:rPr lang="en-US" sz="2000" dirty="0">
                <a:latin typeface="+mj-lt"/>
              </a:rPr>
              <a:t>serverless — </a:t>
            </a:r>
            <a:r>
              <a:rPr lang="ru-RU" sz="2000" dirty="0">
                <a:latin typeface="+mj-lt"/>
              </a:rPr>
              <a:t>достаточно зрелая технология. Существует множество уже готовых решений, которые можно использовать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для создания как простых, так и сложных приложений.</a:t>
            </a:r>
          </a:p>
          <a:p>
            <a:pPr>
              <a:lnSpc>
                <a:spcPts val="3250"/>
              </a:lnSpc>
            </a:pPr>
            <a:r>
              <a:rPr lang="ru-RU" sz="2000" dirty="0">
                <a:latin typeface="+mj-lt"/>
              </a:rPr>
              <a:t>На данный момент мы в </a:t>
            </a:r>
            <a:r>
              <a:rPr lang="en-US" sz="2000" dirty="0">
                <a:latin typeface="+mj-lt"/>
              </a:rPr>
              <a:t>Whoosh </a:t>
            </a:r>
            <a:r>
              <a:rPr lang="ru-RU" sz="2000" dirty="0">
                <a:latin typeface="+mj-lt"/>
              </a:rPr>
              <a:t>используем более140</a:t>
            </a:r>
            <a:r>
              <a:rPr lang="en-US" sz="2000" dirty="0">
                <a:latin typeface="+mj-lt"/>
              </a:rPr>
              <a:t> </a:t>
            </a:r>
            <a:r>
              <a:rPr lang="ru-RU" sz="2000" dirty="0" err="1">
                <a:latin typeface="+mj-lt"/>
              </a:rPr>
              <a:t>бессерверных</a:t>
            </a:r>
            <a:r>
              <a:rPr lang="ru-RU" sz="2000" dirty="0">
                <a:latin typeface="+mj-lt"/>
              </a:rPr>
              <a:t>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функций. За месяц, как правило, происходит около 16</a:t>
            </a:r>
            <a:r>
              <a:rPr lang="en-US" sz="2000" dirty="0">
                <a:latin typeface="+mj-lt"/>
              </a:rPr>
              <a:t> </a:t>
            </a:r>
            <a:r>
              <a:rPr lang="ru-RU" sz="2000" dirty="0">
                <a:latin typeface="+mj-lt"/>
              </a:rPr>
              <a:t>миллиардов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их вызовов (порядка 6 тысяч</a:t>
            </a:r>
            <a:r>
              <a:rPr lang="en-US" sz="2000" dirty="0">
                <a:latin typeface="+mj-lt"/>
              </a:rPr>
              <a:t> RPS)</a:t>
            </a:r>
            <a:r>
              <a:rPr lang="ru-RU" sz="2000" dirty="0">
                <a:solidFill>
                  <a:schemeClr val="accent1"/>
                </a:solidFill>
                <a:latin typeface="+mj-lt"/>
              </a:rPr>
              <a:t>»</a:t>
            </a:r>
            <a:endParaRPr lang="en-US" sz="20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1AE3C85-AC0C-3CE9-C8C2-331E03754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54" y="900000"/>
            <a:ext cx="21766654" cy="1507863"/>
          </a:xfrm>
        </p:spPr>
        <p:txBody>
          <a:bodyPr/>
          <a:lstStyle/>
          <a:p>
            <a:r>
              <a:rPr lang="en-GB" dirty="0"/>
              <a:t> </a:t>
            </a:r>
            <a:r>
              <a:rPr lang="ru-RU" dirty="0"/>
              <a:t>Вступительное слово</a:t>
            </a:r>
          </a:p>
        </p:txBody>
      </p:sp>
      <p:cxnSp>
        <p:nvCxnSpPr>
          <p:cNvPr id="36" name="Straight Connector 21">
            <a:extLst>
              <a:ext uri="{FF2B5EF4-FFF2-40B4-BE49-F238E27FC236}">
                <a16:creationId xmlns:a16="http://schemas.microsoft.com/office/drawing/2014/main" id="{4F810E03-B333-135C-777B-CF39A416281A}"/>
              </a:ext>
            </a:extLst>
          </p:cNvPr>
          <p:cNvCxnSpPr>
            <a:cxnSpLocks/>
          </p:cNvCxnSpPr>
          <p:nvPr/>
        </p:nvCxnSpPr>
        <p:spPr>
          <a:xfrm>
            <a:off x="1584000" y="4796390"/>
            <a:ext cx="10242875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40582A3-80E9-82CA-E56C-03621A59DFEC}"/>
              </a:ext>
            </a:extLst>
          </p:cNvPr>
          <p:cNvSpPr txBox="1"/>
          <p:nvPr/>
        </p:nvSpPr>
        <p:spPr>
          <a:xfrm>
            <a:off x="3029475" y="3384079"/>
            <a:ext cx="3371953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ru-RU" sz="2800" b="1" dirty="0">
                <a:solidFill>
                  <a:srgbClr val="000000"/>
                </a:solidFill>
                <a:ea typeface="YS Text Regular" pitchFamily="34" charset="-122"/>
                <a:cs typeface="Arial" panose="020B0604020202020204" pitchFamily="34" charset="0"/>
              </a:rPr>
              <a:t>Егор Баяндин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ехнический директор </a:t>
            </a:r>
            <a:endParaRPr lang="en-GB" sz="18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сооснователь </a:t>
            </a:r>
            <a:r>
              <a:rPr lang="en-US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Whoosh</a:t>
            </a:r>
            <a:endParaRPr lang="en-GB" sz="3200" dirty="0">
              <a:solidFill>
                <a:srgbClr val="000000"/>
              </a:solidFill>
              <a:latin typeface="Arial" panose="020B0604020202020204" pitchFamily="34" charset="0"/>
              <a:ea typeface="YS Text Regular" pitchFamily="34" charset="-122"/>
              <a:cs typeface="Arial" panose="020B0604020202020204" pitchFamily="34" charset="0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4A333D0-4A29-2120-E2E9-924A025B60F7}"/>
              </a:ext>
            </a:extLst>
          </p:cNvPr>
          <p:cNvSpPr txBox="1">
            <a:spLocks/>
          </p:cNvSpPr>
          <p:nvPr/>
        </p:nvSpPr>
        <p:spPr>
          <a:xfrm>
            <a:off x="12566787" y="5183853"/>
            <a:ext cx="10437188" cy="7878999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50"/>
              </a:lnSpc>
            </a:pPr>
            <a:r>
              <a:rPr lang="ru-RU" sz="2000" dirty="0">
                <a:solidFill>
                  <a:srgbClr val="6B95FF"/>
                </a:solidFill>
                <a:latin typeface="+mj-lt"/>
              </a:rPr>
              <a:t>«</a:t>
            </a:r>
            <a:r>
              <a:rPr lang="ru-RU" sz="2000" dirty="0">
                <a:latin typeface="+mj-lt"/>
              </a:rPr>
              <a:t>Развитие </a:t>
            </a:r>
            <a:r>
              <a:rPr lang="en-GB" sz="2000" dirty="0">
                <a:latin typeface="+mj-lt"/>
              </a:rPr>
              <a:t>serverless-</a:t>
            </a:r>
            <a:r>
              <a:rPr lang="ru-RU" sz="2000" dirty="0">
                <a:latin typeface="+mj-lt"/>
              </a:rPr>
              <a:t>сервисов постепенно разблокирует новые сценарии,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которые всё глубже проникают в классическую микросервисную разработку.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Мы уже видим яркие примеры использования </a:t>
            </a:r>
            <a:r>
              <a:rPr lang="en-GB" sz="2000" dirty="0">
                <a:latin typeface="+mj-lt"/>
              </a:rPr>
              <a:t>serverless-</a:t>
            </a:r>
            <a:r>
              <a:rPr lang="ru-RU" sz="2000" dirty="0">
                <a:latin typeface="+mj-lt"/>
              </a:rPr>
              <a:t>архитектуры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для решения задач бизнеса, и я верю, что их будет становиться больше.</a:t>
            </a:r>
          </a:p>
          <a:p>
            <a:pPr>
              <a:lnSpc>
                <a:spcPts val="3250"/>
              </a:lnSpc>
            </a:pPr>
            <a:r>
              <a:rPr lang="ru-RU" sz="2000" dirty="0">
                <a:latin typeface="+mj-lt"/>
              </a:rPr>
              <a:t>Сообщество разработчиков </a:t>
            </a:r>
            <a:r>
              <a:rPr lang="en-GB" sz="2000" dirty="0">
                <a:latin typeface="+mj-lt"/>
              </a:rPr>
              <a:t>serverless-</a:t>
            </a:r>
            <a:r>
              <a:rPr lang="ru-RU" sz="2000" dirty="0">
                <a:latin typeface="+mj-lt"/>
              </a:rPr>
              <a:t>сервисов сейчас формируется теми,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кто интересуется технологиями и решает конкретные вопросы своих проектов.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Но сообщество начнёт стремительно эволюционировать, и его изменение </a:t>
            </a:r>
            <a:br>
              <a:rPr lang="en-US" sz="2000" dirty="0">
                <a:latin typeface="+mj-lt"/>
              </a:rPr>
            </a:br>
            <a:r>
              <a:rPr lang="ru-RU" sz="2000" dirty="0">
                <a:latin typeface="+mj-lt"/>
              </a:rPr>
              <a:t>будет синхронно глубине проникновения </a:t>
            </a:r>
            <a:r>
              <a:rPr lang="en-GB" sz="2000" dirty="0">
                <a:latin typeface="+mj-lt"/>
              </a:rPr>
              <a:t>serverless-</a:t>
            </a:r>
            <a:r>
              <a:rPr lang="ru-RU" sz="2000" dirty="0">
                <a:latin typeface="+mj-lt"/>
              </a:rPr>
              <a:t>идей в бизнес</a:t>
            </a:r>
            <a:r>
              <a:rPr lang="ru-RU" sz="2000" dirty="0">
                <a:solidFill>
                  <a:srgbClr val="6B95FF"/>
                </a:solidFill>
                <a:latin typeface="+mj-lt"/>
              </a:rPr>
              <a:t>»</a:t>
            </a:r>
            <a:endParaRPr lang="ru-RU" sz="2000" dirty="0">
              <a:latin typeface="+mj-lt"/>
            </a:endParaRPr>
          </a:p>
          <a:p>
            <a:pPr>
              <a:lnSpc>
                <a:spcPts val="3250"/>
              </a:lnSpc>
            </a:pPr>
            <a:endParaRPr lang="ru-RU" sz="2000" dirty="0">
              <a:latin typeface="+mj-lt"/>
            </a:endParaRPr>
          </a:p>
          <a:p>
            <a:pPr>
              <a:lnSpc>
                <a:spcPts val="3250"/>
              </a:lnSpc>
            </a:pPr>
            <a:endParaRPr lang="en-US" sz="2000" dirty="0">
              <a:solidFill>
                <a:srgbClr val="6B95FF"/>
              </a:solidFill>
              <a:latin typeface="+mj-lt"/>
            </a:endParaRPr>
          </a:p>
        </p:txBody>
      </p:sp>
      <p:cxnSp>
        <p:nvCxnSpPr>
          <p:cNvPr id="20" name="Straight Connector 21">
            <a:extLst>
              <a:ext uri="{FF2B5EF4-FFF2-40B4-BE49-F238E27FC236}">
                <a16:creationId xmlns:a16="http://schemas.microsoft.com/office/drawing/2014/main" id="{FA3EA17C-1C35-E0C4-1C32-D7E2AFE5D6B2}"/>
              </a:ext>
            </a:extLst>
          </p:cNvPr>
          <p:cNvCxnSpPr>
            <a:cxnSpLocks/>
          </p:cNvCxnSpPr>
          <p:nvPr/>
        </p:nvCxnSpPr>
        <p:spPr>
          <a:xfrm>
            <a:off x="12566960" y="4796390"/>
            <a:ext cx="10242875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757881D-AF2A-55A1-50B0-C22F4F7FF015}"/>
              </a:ext>
            </a:extLst>
          </p:cNvPr>
          <p:cNvSpPr txBox="1"/>
          <p:nvPr/>
        </p:nvSpPr>
        <p:spPr>
          <a:xfrm>
            <a:off x="14012435" y="3384079"/>
            <a:ext cx="3371953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YS Text Regular" pitchFamily="34" charset="-122"/>
                <a:cs typeface="Arial" panose="020B0604020202020204" pitchFamily="34" charset="0"/>
              </a:rPr>
              <a:t>Антон Черноусов 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Developer Advocate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Yandex Cloud Serverless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0ECDB3D-87B9-4F97-408C-4A54381BE782}"/>
              </a:ext>
            </a:extLst>
          </p:cNvPr>
          <p:cNvGrpSpPr/>
          <p:nvPr/>
        </p:nvGrpSpPr>
        <p:grpSpPr>
          <a:xfrm>
            <a:off x="1580507" y="3325180"/>
            <a:ext cx="1108400" cy="1108400"/>
            <a:chOff x="12575875" y="3325180"/>
            <a:chExt cx="1108400" cy="1108400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E561892-9A9B-9E4E-BB46-23FB7B4DF151}"/>
                </a:ext>
              </a:extLst>
            </p:cNvPr>
            <p:cNvSpPr/>
            <p:nvPr/>
          </p:nvSpPr>
          <p:spPr>
            <a:xfrm>
              <a:off x="12575875" y="3325180"/>
              <a:ext cx="1108399" cy="1108399"/>
            </a:xfrm>
            <a:prstGeom prst="ellipse">
              <a:avLst/>
            </a:prstGeom>
            <a:solidFill>
              <a:srgbClr val="D4D4D4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rgbClr val="97B4FF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EF89B18F-3A8B-2F6B-B52C-45C4D16F1D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33" t="3697" r="25423" b="16913"/>
            <a:stretch/>
          </p:blipFill>
          <p:spPr>
            <a:xfrm>
              <a:off x="12575875" y="3414378"/>
              <a:ext cx="1108400" cy="1019202"/>
            </a:xfrm>
            <a:custGeom>
              <a:avLst/>
              <a:gdLst>
                <a:gd name="connsiteX0" fmla="*/ 589959 w 1108400"/>
                <a:gd name="connsiteY0" fmla="*/ 0 h 1019202"/>
                <a:gd name="connsiteX1" fmla="*/ 948847 w 1108400"/>
                <a:gd name="connsiteY1" fmla="*/ 105572 h 1019202"/>
                <a:gd name="connsiteX2" fmla="*/ 1015659 w 1108400"/>
                <a:gd name="connsiteY2" fmla="*/ 158659 h 1019202"/>
                <a:gd name="connsiteX3" fmla="*/ 1064848 w 1108400"/>
                <a:gd name="connsiteY3" fmla="*/ 249282 h 1019202"/>
                <a:gd name="connsiteX4" fmla="*/ 1108400 w 1108400"/>
                <a:gd name="connsiteY4" fmla="*/ 465002 h 1019202"/>
                <a:gd name="connsiteX5" fmla="*/ 554200 w 1108400"/>
                <a:gd name="connsiteY5" fmla="*/ 1019202 h 1019202"/>
                <a:gd name="connsiteX6" fmla="*/ 0 w 1108400"/>
                <a:gd name="connsiteY6" fmla="*/ 465002 h 1019202"/>
                <a:gd name="connsiteX7" fmla="*/ 11061 w 1108400"/>
                <a:gd name="connsiteY7" fmla="*/ 355277 h 1019202"/>
                <a:gd name="connsiteX8" fmla="*/ 57692 w 1108400"/>
                <a:gd name="connsiteY8" fmla="*/ 272541 h 1019202"/>
                <a:gd name="connsiteX9" fmla="*/ 589959 w 1108400"/>
                <a:gd name="connsiteY9" fmla="*/ 0 h 101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400" h="1019202">
                  <a:moveTo>
                    <a:pt x="589959" y="0"/>
                  </a:moveTo>
                  <a:cubicBezTo>
                    <a:pt x="722899" y="0"/>
                    <a:pt x="846400" y="38920"/>
                    <a:pt x="948847" y="105572"/>
                  </a:cubicBezTo>
                  <a:lnTo>
                    <a:pt x="1015659" y="158659"/>
                  </a:lnTo>
                  <a:lnTo>
                    <a:pt x="1064848" y="249282"/>
                  </a:lnTo>
                  <a:cubicBezTo>
                    <a:pt x="1092892" y="315586"/>
                    <a:pt x="1108400" y="388483"/>
                    <a:pt x="1108400" y="465002"/>
                  </a:cubicBezTo>
                  <a:cubicBezTo>
                    <a:pt x="1108400" y="771078"/>
                    <a:pt x="860276" y="1019202"/>
                    <a:pt x="554200" y="1019202"/>
                  </a:cubicBezTo>
                  <a:cubicBezTo>
                    <a:pt x="248124" y="1019202"/>
                    <a:pt x="0" y="771078"/>
                    <a:pt x="0" y="465002"/>
                  </a:cubicBezTo>
                  <a:lnTo>
                    <a:pt x="11061" y="355277"/>
                  </a:lnTo>
                  <a:lnTo>
                    <a:pt x="57692" y="272541"/>
                  </a:lnTo>
                  <a:cubicBezTo>
                    <a:pt x="173045" y="108110"/>
                    <a:pt x="368392" y="0"/>
                    <a:pt x="589959" y="0"/>
                  </a:cubicBezTo>
                  <a:close/>
                </a:path>
              </a:pathLst>
            </a:custGeom>
          </p:spPr>
        </p:pic>
      </p:grp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65A3F5DA-2B80-E4A4-20E3-20E22E72C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786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E3130178-5F9A-82FE-0B78-84EDA7C48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4</a:t>
            </a:fld>
            <a:endParaRPr lang="ru-RU" dirty="0"/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99569BF0-BB04-9BDB-8B6A-9A75F9A93C5C}"/>
              </a:ext>
            </a:extLst>
          </p:cNvPr>
          <p:cNvGrpSpPr/>
          <p:nvPr/>
        </p:nvGrpSpPr>
        <p:grpSpPr>
          <a:xfrm>
            <a:off x="1598332" y="3103880"/>
            <a:ext cx="8399743" cy="7678420"/>
            <a:chOff x="1586819" y="4203911"/>
            <a:chExt cx="8399743" cy="7317739"/>
          </a:xfrm>
        </p:grpSpPr>
        <p:sp>
          <p:nvSpPr>
            <p:cNvPr id="27" name="Прямоугольник: скругленные углы 23">
              <a:extLst>
                <a:ext uri="{FF2B5EF4-FFF2-40B4-BE49-F238E27FC236}">
                  <a16:creationId xmlns:a16="http://schemas.microsoft.com/office/drawing/2014/main" id="{47F777C2-983A-82EE-77B3-DCD2A12B5C59}"/>
                </a:ext>
              </a:extLst>
            </p:cNvPr>
            <p:cNvSpPr/>
            <p:nvPr/>
          </p:nvSpPr>
          <p:spPr>
            <a:xfrm>
              <a:off x="1586819" y="4203911"/>
              <a:ext cx="8399743" cy="7317739"/>
            </a:xfrm>
            <a:prstGeom prst="roundRect">
              <a:avLst>
                <a:gd name="adj" fmla="val 5142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chemeClr val="tx1"/>
                </a:solidFill>
              </a:endParaRPr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1D20B91E-618B-8F5B-0BB4-E23DDA093B8C}"/>
                </a:ext>
              </a:extLst>
            </p:cNvPr>
            <p:cNvGrpSpPr/>
            <p:nvPr/>
          </p:nvGrpSpPr>
          <p:grpSpPr>
            <a:xfrm>
              <a:off x="2239992" y="4980426"/>
              <a:ext cx="361180" cy="699562"/>
              <a:chOff x="7472535" y="3414378"/>
              <a:chExt cx="317162" cy="594431"/>
            </a:xfrm>
          </p:grpSpPr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4758106A-5A3B-C781-3CF0-6343AA67D7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1000"/>
                        </a14:imgEffect>
                        <a14:imgEffect>
                          <a14:brightnessContrast bright="12000" contras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35" r="72500" b="63254"/>
              <a:stretch/>
            </p:blipFill>
            <p:spPr>
              <a:xfrm>
                <a:off x="7484892" y="3414378"/>
                <a:ext cx="304805" cy="371431"/>
              </a:xfrm>
              <a:custGeom>
                <a:avLst/>
                <a:gdLst>
                  <a:gd name="connsiteX0" fmla="*/ 0 w 304805"/>
                  <a:gd name="connsiteY0" fmla="*/ 0 h 371431"/>
                  <a:gd name="connsiteX1" fmla="*/ 304805 w 304805"/>
                  <a:gd name="connsiteY1" fmla="*/ 0 h 371431"/>
                  <a:gd name="connsiteX2" fmla="*/ 231985 w 304805"/>
                  <a:gd name="connsiteY2" fmla="*/ 38247 h 371431"/>
                  <a:gd name="connsiteX3" fmla="*/ 31195 w 304805"/>
                  <a:gd name="connsiteY3" fmla="*/ 274190 h 371431"/>
                  <a:gd name="connsiteX4" fmla="*/ 0 w 304805"/>
                  <a:gd name="connsiteY4" fmla="*/ 371431 h 371431"/>
                  <a:gd name="connsiteX5" fmla="*/ 0 w 304805"/>
                  <a:gd name="connsiteY5" fmla="*/ 0 h 371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805" h="371431">
                    <a:moveTo>
                      <a:pt x="0" y="0"/>
                    </a:moveTo>
                    <a:lnTo>
                      <a:pt x="304805" y="0"/>
                    </a:lnTo>
                    <a:lnTo>
                      <a:pt x="231985" y="38247"/>
                    </a:lnTo>
                    <a:cubicBezTo>
                      <a:pt x="143534" y="96070"/>
                      <a:pt x="73261" y="177953"/>
                      <a:pt x="31195" y="274190"/>
                    </a:cubicBezTo>
                    <a:lnTo>
                      <a:pt x="0" y="37143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40" name="Рисунок 39">
                <a:extLst>
                  <a:ext uri="{FF2B5EF4-FFF2-40B4-BE49-F238E27FC236}">
                    <a16:creationId xmlns:a16="http://schemas.microsoft.com/office/drawing/2014/main" id="{AF23EF1F-409C-5841-498E-7996AEA0B4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1000"/>
                        </a14:imgEffect>
                        <a14:imgEffect>
                          <a14:brightnessContrast bright="12000" contras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115" t="36746" r="100000" b="43135"/>
              <a:stretch/>
            </p:blipFill>
            <p:spPr>
              <a:xfrm>
                <a:off x="7472535" y="3785809"/>
                <a:ext cx="12357" cy="223000"/>
              </a:xfrm>
              <a:custGeom>
                <a:avLst/>
                <a:gdLst>
                  <a:gd name="connsiteX0" fmla="*/ 12357 w 12357"/>
                  <a:gd name="connsiteY0" fmla="*/ 0 h 223000"/>
                  <a:gd name="connsiteX1" fmla="*/ 12357 w 12357"/>
                  <a:gd name="connsiteY1" fmla="*/ 223000 h 223000"/>
                  <a:gd name="connsiteX2" fmla="*/ 11259 w 12357"/>
                  <a:gd name="connsiteY2" fmla="*/ 219577 h 223000"/>
                  <a:gd name="connsiteX3" fmla="*/ 0 w 12357"/>
                  <a:gd name="connsiteY3" fmla="*/ 111500 h 223000"/>
                  <a:gd name="connsiteX4" fmla="*/ 11259 w 12357"/>
                  <a:gd name="connsiteY4" fmla="*/ 3423 h 223000"/>
                  <a:gd name="connsiteX5" fmla="*/ 12357 w 12357"/>
                  <a:gd name="connsiteY5" fmla="*/ 0 h 22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7" h="223000">
                    <a:moveTo>
                      <a:pt x="12357" y="0"/>
                    </a:moveTo>
                    <a:lnTo>
                      <a:pt x="12357" y="223000"/>
                    </a:lnTo>
                    <a:lnTo>
                      <a:pt x="11259" y="219577"/>
                    </a:lnTo>
                    <a:cubicBezTo>
                      <a:pt x="3877" y="184667"/>
                      <a:pt x="0" y="148522"/>
                      <a:pt x="0" y="111500"/>
                    </a:cubicBezTo>
                    <a:cubicBezTo>
                      <a:pt x="0" y="74478"/>
                      <a:pt x="3877" y="38333"/>
                      <a:pt x="11259" y="3423"/>
                    </a:cubicBezTo>
                    <a:lnTo>
                      <a:pt x="12357" y="0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90357BF-BBD6-903F-E526-ACA289D13CE0}"/>
              </a:ext>
            </a:extLst>
          </p:cNvPr>
          <p:cNvGrpSpPr/>
          <p:nvPr/>
        </p:nvGrpSpPr>
        <p:grpSpPr>
          <a:xfrm>
            <a:off x="10766395" y="3103880"/>
            <a:ext cx="12057343" cy="7678420"/>
            <a:chOff x="1586819" y="4203911"/>
            <a:chExt cx="12057343" cy="7317739"/>
          </a:xfrm>
        </p:grpSpPr>
        <p:sp>
          <p:nvSpPr>
            <p:cNvPr id="4" name="Прямоугольник: скругленные углы 23">
              <a:extLst>
                <a:ext uri="{FF2B5EF4-FFF2-40B4-BE49-F238E27FC236}">
                  <a16:creationId xmlns:a16="http://schemas.microsoft.com/office/drawing/2014/main" id="{EBB27556-AB48-4550-CE69-2D794D827DAC}"/>
                </a:ext>
              </a:extLst>
            </p:cNvPr>
            <p:cNvSpPr/>
            <p:nvPr/>
          </p:nvSpPr>
          <p:spPr>
            <a:xfrm>
              <a:off x="1586819" y="4203911"/>
              <a:ext cx="12057343" cy="7317739"/>
            </a:xfrm>
            <a:prstGeom prst="roundRect">
              <a:avLst>
                <a:gd name="adj" fmla="val 5142"/>
              </a:avLst>
            </a:prstGeom>
            <a:solidFill>
              <a:schemeClr val="accent1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chemeClr val="tx1"/>
                </a:solidFill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8E77FF5-FE9A-0426-BA46-A1995C53F19E}"/>
                </a:ext>
              </a:extLst>
            </p:cNvPr>
            <p:cNvGrpSpPr/>
            <p:nvPr/>
          </p:nvGrpSpPr>
          <p:grpSpPr>
            <a:xfrm>
              <a:off x="2239992" y="4980426"/>
              <a:ext cx="361180" cy="699562"/>
              <a:chOff x="7472535" y="3414378"/>
              <a:chExt cx="317162" cy="594431"/>
            </a:xfrm>
          </p:grpSpPr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66356EA4-6DAF-A3AD-F04E-4AFF663618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1000"/>
                        </a14:imgEffect>
                        <a14:imgEffect>
                          <a14:brightnessContrast bright="12000" contras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35" r="72500" b="63254"/>
              <a:stretch/>
            </p:blipFill>
            <p:spPr>
              <a:xfrm>
                <a:off x="7484892" y="3414378"/>
                <a:ext cx="304805" cy="371431"/>
              </a:xfrm>
              <a:custGeom>
                <a:avLst/>
                <a:gdLst>
                  <a:gd name="connsiteX0" fmla="*/ 0 w 304805"/>
                  <a:gd name="connsiteY0" fmla="*/ 0 h 371431"/>
                  <a:gd name="connsiteX1" fmla="*/ 304805 w 304805"/>
                  <a:gd name="connsiteY1" fmla="*/ 0 h 371431"/>
                  <a:gd name="connsiteX2" fmla="*/ 231985 w 304805"/>
                  <a:gd name="connsiteY2" fmla="*/ 38247 h 371431"/>
                  <a:gd name="connsiteX3" fmla="*/ 31195 w 304805"/>
                  <a:gd name="connsiteY3" fmla="*/ 274190 h 371431"/>
                  <a:gd name="connsiteX4" fmla="*/ 0 w 304805"/>
                  <a:gd name="connsiteY4" fmla="*/ 371431 h 371431"/>
                  <a:gd name="connsiteX5" fmla="*/ 0 w 304805"/>
                  <a:gd name="connsiteY5" fmla="*/ 0 h 371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805" h="371431">
                    <a:moveTo>
                      <a:pt x="0" y="0"/>
                    </a:moveTo>
                    <a:lnTo>
                      <a:pt x="304805" y="0"/>
                    </a:lnTo>
                    <a:lnTo>
                      <a:pt x="231985" y="38247"/>
                    </a:lnTo>
                    <a:cubicBezTo>
                      <a:pt x="143534" y="96070"/>
                      <a:pt x="73261" y="177953"/>
                      <a:pt x="31195" y="274190"/>
                    </a:cubicBezTo>
                    <a:lnTo>
                      <a:pt x="0" y="37143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EC07C7AC-E131-A514-00DC-021B26C986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1000"/>
                        </a14:imgEffect>
                        <a14:imgEffect>
                          <a14:brightnessContrast bright="12000" contras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115" t="36746" r="100000" b="43135"/>
              <a:stretch/>
            </p:blipFill>
            <p:spPr>
              <a:xfrm>
                <a:off x="7472535" y="3785809"/>
                <a:ext cx="12357" cy="223000"/>
              </a:xfrm>
              <a:custGeom>
                <a:avLst/>
                <a:gdLst>
                  <a:gd name="connsiteX0" fmla="*/ 12357 w 12357"/>
                  <a:gd name="connsiteY0" fmla="*/ 0 h 223000"/>
                  <a:gd name="connsiteX1" fmla="*/ 12357 w 12357"/>
                  <a:gd name="connsiteY1" fmla="*/ 223000 h 223000"/>
                  <a:gd name="connsiteX2" fmla="*/ 11259 w 12357"/>
                  <a:gd name="connsiteY2" fmla="*/ 219577 h 223000"/>
                  <a:gd name="connsiteX3" fmla="*/ 0 w 12357"/>
                  <a:gd name="connsiteY3" fmla="*/ 111500 h 223000"/>
                  <a:gd name="connsiteX4" fmla="*/ 11259 w 12357"/>
                  <a:gd name="connsiteY4" fmla="*/ 3423 h 223000"/>
                  <a:gd name="connsiteX5" fmla="*/ 12357 w 12357"/>
                  <a:gd name="connsiteY5" fmla="*/ 0 h 22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7" h="223000">
                    <a:moveTo>
                      <a:pt x="12357" y="0"/>
                    </a:moveTo>
                    <a:lnTo>
                      <a:pt x="12357" y="223000"/>
                    </a:lnTo>
                    <a:lnTo>
                      <a:pt x="11259" y="219577"/>
                    </a:lnTo>
                    <a:cubicBezTo>
                      <a:pt x="3877" y="184667"/>
                      <a:pt x="0" y="148522"/>
                      <a:pt x="0" y="111500"/>
                    </a:cubicBezTo>
                    <a:cubicBezTo>
                      <a:pt x="0" y="74478"/>
                      <a:pt x="3877" y="38333"/>
                      <a:pt x="11259" y="3423"/>
                    </a:cubicBezTo>
                    <a:lnTo>
                      <a:pt x="12357" y="0"/>
                    </a:lnTo>
                    <a:close/>
                  </a:path>
                </a:pathLst>
              </a:custGeom>
            </p:spPr>
          </p:pic>
        </p:grpSp>
      </p:grp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082E6C-EBF5-FAE6-123C-EF1100E11221}"/>
              </a:ext>
            </a:extLst>
          </p:cNvPr>
          <p:cNvSpPr txBox="1">
            <a:spLocks/>
          </p:cNvSpPr>
          <p:nvPr/>
        </p:nvSpPr>
        <p:spPr>
          <a:xfrm>
            <a:off x="11425150" y="4754639"/>
            <a:ext cx="10988675" cy="5726157"/>
          </a:xfrm>
          <a:prstGeom prst="rect">
            <a:avLst/>
          </a:prstGeom>
        </p:spPr>
        <p:txBody>
          <a:bodyPr anchor="t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bg1"/>
                </a:solidFill>
                <a:latin typeface="+mj-lt"/>
              </a:rPr>
              <a:t>Определить отношение к </a:t>
            </a:r>
            <a:r>
              <a:rPr lang="en-US" sz="3000" dirty="0">
                <a:solidFill>
                  <a:schemeClr val="bg1"/>
                </a:solidFill>
                <a:latin typeface="+mj-lt"/>
              </a:rPr>
              <a:t>serverless </a:t>
            </a:r>
            <a:r>
              <a:rPr lang="ru-RU" sz="3000" dirty="0">
                <a:solidFill>
                  <a:schemeClr val="bg1"/>
                </a:solidFill>
                <a:latin typeface="+mj-lt"/>
              </a:rPr>
              <a:t>разработчиков, архитекторов и руководителей</a:t>
            </a:r>
          </a:p>
          <a:p>
            <a:pPr marL="457200" lvl="2" indent="-45720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bg1"/>
                </a:solidFill>
                <a:latin typeface="+mj-lt"/>
              </a:rPr>
              <a:t>Выявить ключевые факторы, влияющие </a:t>
            </a:r>
            <a:br>
              <a:rPr lang="ru-RU" sz="3000" dirty="0">
                <a:solidFill>
                  <a:schemeClr val="bg1"/>
                </a:solidFill>
                <a:latin typeface="+mj-lt"/>
              </a:rPr>
            </a:br>
            <a:r>
              <a:rPr lang="ru-RU" sz="3000" dirty="0">
                <a:solidFill>
                  <a:schemeClr val="bg1"/>
                </a:solidFill>
                <a:latin typeface="+mj-lt"/>
              </a:rPr>
              <a:t>на принятие решений об использовании технологии</a:t>
            </a:r>
          </a:p>
          <a:p>
            <a:pPr marL="457200" lvl="2" indent="-45720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bg1"/>
                </a:solidFill>
                <a:latin typeface="+mj-lt"/>
              </a:rPr>
              <a:t>Изучить, для реализации каких сценариев </a:t>
            </a:r>
            <a:br>
              <a:rPr lang="ru-RU" sz="3000" dirty="0">
                <a:solidFill>
                  <a:schemeClr val="bg1"/>
                </a:solidFill>
                <a:latin typeface="+mj-lt"/>
              </a:rPr>
            </a:br>
            <a:r>
              <a:rPr lang="ru-RU" sz="3000" dirty="0">
                <a:solidFill>
                  <a:schemeClr val="bg1"/>
                </a:solidFill>
                <a:latin typeface="+mj-lt"/>
              </a:rPr>
              <a:t>бизнес использует </a:t>
            </a:r>
            <a:r>
              <a:rPr lang="en-US" sz="3000" dirty="0">
                <a:solidFill>
                  <a:schemeClr val="bg1"/>
                </a:solidFill>
                <a:latin typeface="+mj-lt"/>
              </a:rPr>
              <a:t>serverless</a:t>
            </a:r>
            <a:endParaRPr lang="ru-RU" sz="3000" dirty="0">
              <a:solidFill>
                <a:schemeClr val="bg1"/>
              </a:solidFill>
              <a:latin typeface="+mj-lt"/>
            </a:endParaRPr>
          </a:p>
          <a:p>
            <a:pPr marL="457200" lvl="2" indent="-45720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bg1"/>
                </a:solidFill>
                <a:latin typeface="+mj-lt"/>
              </a:rPr>
              <a:t>Оценить восприятие экономических эффектов </a:t>
            </a:r>
            <a:br>
              <a:rPr lang="ru-RU" sz="3000" dirty="0">
                <a:solidFill>
                  <a:schemeClr val="bg1"/>
                </a:solidFill>
                <a:latin typeface="+mj-lt"/>
              </a:rPr>
            </a:br>
            <a:r>
              <a:rPr lang="ru-RU" sz="3000" dirty="0">
                <a:solidFill>
                  <a:schemeClr val="bg1"/>
                </a:solidFill>
                <a:latin typeface="+mj-lt"/>
              </a:rPr>
              <a:t>от внедрения технологии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BD5A0BB4-C8EB-E64F-056F-E117917DB6B6}"/>
              </a:ext>
            </a:extLst>
          </p:cNvPr>
          <p:cNvSpPr txBox="1">
            <a:spLocks/>
          </p:cNvSpPr>
          <p:nvPr/>
        </p:nvSpPr>
        <p:spPr>
          <a:xfrm>
            <a:off x="11425150" y="3660055"/>
            <a:ext cx="2867501" cy="860007"/>
          </a:xfrm>
          <a:prstGeom prst="rect">
            <a:avLst/>
          </a:prstGeom>
        </p:spPr>
        <p:txBody>
          <a:bodyPr anchor="t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None/>
            </a:pPr>
            <a:r>
              <a:rPr lang="ru-RU" sz="4800" dirty="0">
                <a:solidFill>
                  <a:schemeClr val="bg1"/>
                </a:solidFill>
                <a:latin typeface="+mj-lt"/>
              </a:rPr>
              <a:t>Задачи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22322661-F88A-184B-B754-2D5F2EA5AC77}"/>
              </a:ext>
            </a:extLst>
          </p:cNvPr>
          <p:cNvSpPr txBox="1">
            <a:spLocks/>
          </p:cNvSpPr>
          <p:nvPr/>
        </p:nvSpPr>
        <p:spPr>
          <a:xfrm>
            <a:off x="2112709" y="4754639"/>
            <a:ext cx="7148766" cy="2863079"/>
          </a:xfrm>
          <a:prstGeom prst="rect">
            <a:avLst/>
          </a:prstGeom>
        </p:spPr>
        <p:txBody>
          <a:bodyPr anchor="t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None/>
            </a:pPr>
            <a:r>
              <a:rPr lang="ru-RU" dirty="0">
                <a:latin typeface="+mj-lt"/>
              </a:rPr>
              <a:t>Определить отношение бизнеса 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к </a:t>
            </a:r>
            <a:r>
              <a:rPr lang="en-US" dirty="0">
                <a:latin typeface="+mj-lt"/>
              </a:rPr>
              <a:t>serverless-</a:t>
            </a:r>
            <a:r>
              <a:rPr lang="ru-RU" dirty="0">
                <a:latin typeface="+mj-lt"/>
              </a:rPr>
              <a:t>решениям в России, оценив знание, восприятие 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и опыт использования технологии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91C9E3F2-C064-0C3E-798D-D228A21C0794}"/>
              </a:ext>
            </a:extLst>
          </p:cNvPr>
          <p:cNvSpPr txBox="1">
            <a:spLocks/>
          </p:cNvSpPr>
          <p:nvPr/>
        </p:nvSpPr>
        <p:spPr>
          <a:xfrm>
            <a:off x="2112708" y="3660055"/>
            <a:ext cx="2867501" cy="860007"/>
          </a:xfrm>
          <a:prstGeom prst="rect">
            <a:avLst/>
          </a:prstGeom>
        </p:spPr>
        <p:txBody>
          <a:bodyPr anchor="t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None/>
            </a:pPr>
            <a:r>
              <a:rPr lang="ru-RU" sz="4800" dirty="0">
                <a:solidFill>
                  <a:schemeClr val="accent1"/>
                </a:solidFill>
                <a:latin typeface="+mj-lt"/>
              </a:rPr>
              <a:t>Цель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EA194DF-BB58-AD82-2019-E12BB5C5CB38}"/>
              </a:ext>
            </a:extLst>
          </p:cNvPr>
          <p:cNvGrpSpPr/>
          <p:nvPr/>
        </p:nvGrpSpPr>
        <p:grpSpPr>
          <a:xfrm>
            <a:off x="6136105" y="7098214"/>
            <a:ext cx="3861971" cy="3684086"/>
            <a:chOff x="6382836" y="7333580"/>
            <a:chExt cx="3615240" cy="3448720"/>
          </a:xfrm>
        </p:grpSpPr>
        <p:sp>
          <p:nvSpPr>
            <p:cNvPr id="30" name="Полилиния 29">
              <a:extLst>
                <a:ext uri="{FF2B5EF4-FFF2-40B4-BE49-F238E27FC236}">
                  <a16:creationId xmlns:a16="http://schemas.microsoft.com/office/drawing/2014/main" id="{D68B5E35-C982-96F8-B715-CBA6A70A7A82}"/>
                </a:ext>
              </a:extLst>
            </p:cNvPr>
            <p:cNvSpPr/>
            <p:nvPr/>
          </p:nvSpPr>
          <p:spPr>
            <a:xfrm>
              <a:off x="8412317" y="7333580"/>
              <a:ext cx="1585759" cy="1790716"/>
            </a:xfrm>
            <a:custGeom>
              <a:avLst/>
              <a:gdLst>
                <a:gd name="connsiteX0" fmla="*/ 119381 w 1585759"/>
                <a:gd name="connsiteY0" fmla="*/ 0 h 1790716"/>
                <a:gd name="connsiteX1" fmla="*/ 758977 w 1585759"/>
                <a:gd name="connsiteY1" fmla="*/ 127223 h 1790716"/>
                <a:gd name="connsiteX2" fmla="*/ 1301194 w 1585759"/>
                <a:gd name="connsiteY2" fmla="*/ 489522 h 1790716"/>
                <a:gd name="connsiteX3" fmla="*/ 1509043 w 1585759"/>
                <a:gd name="connsiteY3" fmla="*/ 742791 h 1790716"/>
                <a:gd name="connsiteX4" fmla="*/ 1585759 w 1585759"/>
                <a:gd name="connsiteY4" fmla="*/ 870767 h 1790716"/>
                <a:gd name="connsiteX5" fmla="*/ 1585759 w 1585759"/>
                <a:gd name="connsiteY5" fmla="*/ 1790716 h 1790716"/>
                <a:gd name="connsiteX6" fmla="*/ 119381 w 1585759"/>
                <a:gd name="connsiteY6" fmla="*/ 1790716 h 1790716"/>
                <a:gd name="connsiteX7" fmla="*/ 0 w 1585759"/>
                <a:gd name="connsiteY7" fmla="*/ 1671336 h 1790716"/>
                <a:gd name="connsiteX8" fmla="*/ 0 w 1585759"/>
                <a:gd name="connsiteY8" fmla="*/ 119381 h 1790716"/>
                <a:gd name="connsiteX9" fmla="*/ 119381 w 1585759"/>
                <a:gd name="connsiteY9" fmla="*/ 0 h 1790716"/>
                <a:gd name="connsiteX10" fmla="*/ 238762 w 1585759"/>
                <a:gd name="connsiteY10" fmla="*/ 243746 h 1790716"/>
                <a:gd name="connsiteX11" fmla="*/ 238762 w 1585759"/>
                <a:gd name="connsiteY11" fmla="*/ 1551954 h 1790716"/>
                <a:gd name="connsiteX12" fmla="*/ 1546976 w 1585759"/>
                <a:gd name="connsiteY12" fmla="*/ 1551954 h 1790716"/>
                <a:gd name="connsiteX13" fmla="*/ 1442912 w 1585759"/>
                <a:gd name="connsiteY13" fmla="*/ 1123114 h 1790716"/>
                <a:gd name="connsiteX14" fmla="*/ 1132366 w 1585759"/>
                <a:gd name="connsiteY14" fmla="*/ 658354 h 1790716"/>
                <a:gd name="connsiteX15" fmla="*/ 667603 w 1585759"/>
                <a:gd name="connsiteY15" fmla="*/ 347811 h 1790716"/>
                <a:gd name="connsiteX16" fmla="*/ 238762 w 1585759"/>
                <a:gd name="connsiteY16" fmla="*/ 243746 h 1790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5759" h="1790716">
                  <a:moveTo>
                    <a:pt x="119381" y="0"/>
                  </a:moveTo>
                  <a:cubicBezTo>
                    <a:pt x="338863" y="0"/>
                    <a:pt x="556196" y="43230"/>
                    <a:pt x="758977" y="127223"/>
                  </a:cubicBezTo>
                  <a:cubicBezTo>
                    <a:pt x="961746" y="211215"/>
                    <a:pt x="1145999" y="334325"/>
                    <a:pt x="1301194" y="489522"/>
                  </a:cubicBezTo>
                  <a:cubicBezTo>
                    <a:pt x="1378792" y="567122"/>
                    <a:pt x="1448368" y="651983"/>
                    <a:pt x="1509043" y="742791"/>
                  </a:cubicBezTo>
                  <a:lnTo>
                    <a:pt x="1585759" y="870767"/>
                  </a:lnTo>
                  <a:lnTo>
                    <a:pt x="1585759" y="1790716"/>
                  </a:lnTo>
                  <a:lnTo>
                    <a:pt x="119381" y="1790716"/>
                  </a:lnTo>
                  <a:cubicBezTo>
                    <a:pt x="53447" y="1790716"/>
                    <a:pt x="0" y="1737270"/>
                    <a:pt x="0" y="1671336"/>
                  </a:cubicBezTo>
                  <a:lnTo>
                    <a:pt x="0" y="119381"/>
                  </a:lnTo>
                  <a:cubicBezTo>
                    <a:pt x="0" y="53449"/>
                    <a:pt x="53447" y="0"/>
                    <a:pt x="119381" y="0"/>
                  </a:cubicBezTo>
                  <a:close/>
                  <a:moveTo>
                    <a:pt x="238762" y="243746"/>
                  </a:moveTo>
                  <a:lnTo>
                    <a:pt x="238762" y="1551954"/>
                  </a:lnTo>
                  <a:lnTo>
                    <a:pt x="1546976" y="1551954"/>
                  </a:lnTo>
                  <a:cubicBezTo>
                    <a:pt x="1534656" y="1404734"/>
                    <a:pt x="1499630" y="1260043"/>
                    <a:pt x="1442912" y="1123114"/>
                  </a:cubicBezTo>
                  <a:cubicBezTo>
                    <a:pt x="1370912" y="949306"/>
                    <a:pt x="1265392" y="791380"/>
                    <a:pt x="1132366" y="658354"/>
                  </a:cubicBezTo>
                  <a:cubicBezTo>
                    <a:pt x="999339" y="525326"/>
                    <a:pt x="841410" y="419804"/>
                    <a:pt x="667603" y="347811"/>
                  </a:cubicBezTo>
                  <a:cubicBezTo>
                    <a:pt x="530672" y="291089"/>
                    <a:pt x="385983" y="256057"/>
                    <a:pt x="238762" y="243746"/>
                  </a:cubicBezTo>
                  <a:close/>
                </a:path>
              </a:pathLst>
            </a:custGeom>
            <a:solidFill>
              <a:srgbClr val="5282FF">
                <a:alpha val="16743"/>
              </a:srgbClr>
            </a:solidFill>
            <a:ln w="192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 28">
              <a:extLst>
                <a:ext uri="{FF2B5EF4-FFF2-40B4-BE49-F238E27FC236}">
                  <a16:creationId xmlns:a16="http://schemas.microsoft.com/office/drawing/2014/main" id="{A89A020C-BA35-4563-F2F5-AF27BEF764DD}"/>
                </a:ext>
              </a:extLst>
            </p:cNvPr>
            <p:cNvSpPr/>
            <p:nvPr/>
          </p:nvSpPr>
          <p:spPr>
            <a:xfrm>
              <a:off x="6382836" y="7811105"/>
              <a:ext cx="3342672" cy="2971195"/>
            </a:xfrm>
            <a:custGeom>
              <a:avLst/>
              <a:gdLst>
                <a:gd name="connsiteX0" fmla="*/ 1671336 w 3342672"/>
                <a:gd name="connsiteY0" fmla="*/ 0 h 2971195"/>
                <a:gd name="connsiteX1" fmla="*/ 1790717 w 3342672"/>
                <a:gd name="connsiteY1" fmla="*/ 119381 h 2971195"/>
                <a:gd name="connsiteX2" fmla="*/ 1790717 w 3342672"/>
                <a:gd name="connsiteY2" fmla="*/ 1551953 h 2971195"/>
                <a:gd name="connsiteX3" fmla="*/ 3223291 w 3342672"/>
                <a:gd name="connsiteY3" fmla="*/ 1551953 h 2971195"/>
                <a:gd name="connsiteX4" fmla="*/ 3342672 w 3342672"/>
                <a:gd name="connsiteY4" fmla="*/ 1671335 h 2971195"/>
                <a:gd name="connsiteX5" fmla="*/ 3061004 w 3342672"/>
                <a:gd name="connsiteY5" fmla="*/ 2599881 h 2971195"/>
                <a:gd name="connsiteX6" fmla="*/ 2731618 w 3342672"/>
                <a:gd name="connsiteY6" fmla="*/ 2963296 h 2971195"/>
                <a:gd name="connsiteX7" fmla="*/ 2721239 w 3342672"/>
                <a:gd name="connsiteY7" fmla="*/ 2971195 h 2971195"/>
                <a:gd name="connsiteX8" fmla="*/ 2266558 w 3342672"/>
                <a:gd name="connsiteY8" fmla="*/ 2971195 h 2971195"/>
                <a:gd name="connsiteX9" fmla="*/ 2408311 w 3342672"/>
                <a:gd name="connsiteY9" fmla="*/ 2899805 h 2971195"/>
                <a:gd name="connsiteX10" fmla="*/ 2862473 w 3342672"/>
                <a:gd name="connsiteY10" fmla="*/ 2467225 h 2971195"/>
                <a:gd name="connsiteX11" fmla="*/ 3098932 w 3342672"/>
                <a:gd name="connsiteY11" fmla="*/ 1790716 h 2971195"/>
                <a:gd name="connsiteX12" fmla="*/ 1671336 w 3342672"/>
                <a:gd name="connsiteY12" fmla="*/ 1790716 h 2971195"/>
                <a:gd name="connsiteX13" fmla="*/ 1586922 w 3342672"/>
                <a:gd name="connsiteY13" fmla="*/ 1755749 h 2971195"/>
                <a:gd name="connsiteX14" fmla="*/ 1551955 w 3342672"/>
                <a:gd name="connsiteY14" fmla="*/ 1671335 h 2971195"/>
                <a:gd name="connsiteX15" fmla="*/ 1551955 w 3342672"/>
                <a:gd name="connsiteY15" fmla="*/ 243743 h 2971195"/>
                <a:gd name="connsiteX16" fmla="*/ 875442 w 3342672"/>
                <a:gd name="connsiteY16" fmla="*/ 480195 h 2971195"/>
                <a:gd name="connsiteX17" fmla="*/ 347811 w 3342672"/>
                <a:gd name="connsiteY17" fmla="*/ 1123113 h 2971195"/>
                <a:gd name="connsiteX18" fmla="*/ 266290 w 3342672"/>
                <a:gd name="connsiteY18" fmla="*/ 1950818 h 2971195"/>
                <a:gd name="connsiteX19" fmla="*/ 658354 w 3342672"/>
                <a:gd name="connsiteY19" fmla="*/ 2684319 h 2971195"/>
                <a:gd name="connsiteX20" fmla="*/ 996026 w 3342672"/>
                <a:gd name="connsiteY20" fmla="*/ 2934751 h 2971195"/>
                <a:gd name="connsiteX21" fmla="*/ 1078198 w 3342672"/>
                <a:gd name="connsiteY21" fmla="*/ 2971195 h 2971195"/>
                <a:gd name="connsiteX22" fmla="*/ 626428 w 3342672"/>
                <a:gd name="connsiteY22" fmla="*/ 2971195 h 2971195"/>
                <a:gd name="connsiteX23" fmla="*/ 489524 w 3342672"/>
                <a:gd name="connsiteY23" fmla="*/ 2853148 h 2971195"/>
                <a:gd name="connsiteX24" fmla="*/ 32115 w 3342672"/>
                <a:gd name="connsiteY24" fmla="*/ 1997401 h 2971195"/>
                <a:gd name="connsiteX25" fmla="*/ 127224 w 3342672"/>
                <a:gd name="connsiteY25" fmla="*/ 1031739 h 2971195"/>
                <a:gd name="connsiteX26" fmla="*/ 742793 w 3342672"/>
                <a:gd name="connsiteY26" fmla="*/ 281671 h 2971195"/>
                <a:gd name="connsiteX27" fmla="*/ 1671336 w 3342672"/>
                <a:gd name="connsiteY27" fmla="*/ 0 h 297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42672" h="2971195">
                  <a:moveTo>
                    <a:pt x="1671336" y="0"/>
                  </a:moveTo>
                  <a:cubicBezTo>
                    <a:pt x="1737271" y="0"/>
                    <a:pt x="1790717" y="53449"/>
                    <a:pt x="1790717" y="119381"/>
                  </a:cubicBezTo>
                  <a:lnTo>
                    <a:pt x="1790717" y="1551953"/>
                  </a:lnTo>
                  <a:lnTo>
                    <a:pt x="3223291" y="1551953"/>
                  </a:lnTo>
                  <a:cubicBezTo>
                    <a:pt x="3289225" y="1551953"/>
                    <a:pt x="3342672" y="1605401"/>
                    <a:pt x="3342672" y="1671335"/>
                  </a:cubicBezTo>
                  <a:cubicBezTo>
                    <a:pt x="3342672" y="2001889"/>
                    <a:pt x="3244648" y="2325030"/>
                    <a:pt x="3061004" y="2599881"/>
                  </a:cubicBezTo>
                  <a:cubicBezTo>
                    <a:pt x="2969176" y="2737307"/>
                    <a:pt x="2858006" y="2859573"/>
                    <a:pt x="2731618" y="2963296"/>
                  </a:cubicBezTo>
                  <a:lnTo>
                    <a:pt x="2721239" y="2971195"/>
                  </a:lnTo>
                  <a:lnTo>
                    <a:pt x="2266558" y="2971195"/>
                  </a:lnTo>
                  <a:lnTo>
                    <a:pt x="2408311" y="2899805"/>
                  </a:lnTo>
                  <a:cubicBezTo>
                    <a:pt x="2589051" y="2791373"/>
                    <a:pt x="2744420" y="2643915"/>
                    <a:pt x="2862473" y="2467225"/>
                  </a:cubicBezTo>
                  <a:cubicBezTo>
                    <a:pt x="2997697" y="2264862"/>
                    <a:pt x="3078756" y="2031961"/>
                    <a:pt x="3098932" y="1790716"/>
                  </a:cubicBezTo>
                  <a:lnTo>
                    <a:pt x="1671336" y="1790716"/>
                  </a:lnTo>
                  <a:cubicBezTo>
                    <a:pt x="1639677" y="1790716"/>
                    <a:pt x="1609306" y="1778133"/>
                    <a:pt x="1586922" y="1755749"/>
                  </a:cubicBezTo>
                  <a:cubicBezTo>
                    <a:pt x="1564538" y="1733365"/>
                    <a:pt x="1551955" y="1702995"/>
                    <a:pt x="1551955" y="1671335"/>
                  </a:cubicBezTo>
                  <a:lnTo>
                    <a:pt x="1551955" y="243743"/>
                  </a:lnTo>
                  <a:cubicBezTo>
                    <a:pt x="1310710" y="263917"/>
                    <a:pt x="1077807" y="344978"/>
                    <a:pt x="875442" y="480195"/>
                  </a:cubicBezTo>
                  <a:cubicBezTo>
                    <a:pt x="639856" y="637607"/>
                    <a:pt x="456240" y="861346"/>
                    <a:pt x="347811" y="1123113"/>
                  </a:cubicBezTo>
                  <a:cubicBezTo>
                    <a:pt x="239383" y="1384880"/>
                    <a:pt x="211013" y="1672923"/>
                    <a:pt x="266290" y="1950818"/>
                  </a:cubicBezTo>
                  <a:cubicBezTo>
                    <a:pt x="321566" y="2228713"/>
                    <a:pt x="458005" y="2483974"/>
                    <a:pt x="658354" y="2684319"/>
                  </a:cubicBezTo>
                  <a:cubicBezTo>
                    <a:pt x="758529" y="2784492"/>
                    <a:pt x="872431" y="2868689"/>
                    <a:pt x="996026" y="2934751"/>
                  </a:cubicBezTo>
                  <a:lnTo>
                    <a:pt x="1078198" y="2971195"/>
                  </a:lnTo>
                  <a:lnTo>
                    <a:pt x="626428" y="2971195"/>
                  </a:lnTo>
                  <a:lnTo>
                    <a:pt x="489524" y="2853148"/>
                  </a:lnTo>
                  <a:cubicBezTo>
                    <a:pt x="255783" y="2619412"/>
                    <a:pt x="96604" y="2321604"/>
                    <a:pt x="32115" y="1997401"/>
                  </a:cubicBezTo>
                  <a:cubicBezTo>
                    <a:pt x="-32374" y="1673185"/>
                    <a:pt x="724" y="1337139"/>
                    <a:pt x="127224" y="1031739"/>
                  </a:cubicBezTo>
                  <a:cubicBezTo>
                    <a:pt x="253723" y="726350"/>
                    <a:pt x="467943" y="465319"/>
                    <a:pt x="742793" y="281671"/>
                  </a:cubicBezTo>
                  <a:cubicBezTo>
                    <a:pt x="1017641" y="98022"/>
                    <a:pt x="1340782" y="0"/>
                    <a:pt x="1671336" y="0"/>
                  </a:cubicBezTo>
                  <a:close/>
                </a:path>
              </a:pathLst>
            </a:custGeom>
            <a:solidFill>
              <a:srgbClr val="5282FF">
                <a:alpha val="16743"/>
              </a:srgbClr>
            </a:solidFill>
            <a:ln w="192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362432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5">
            <a:extLst>
              <a:ext uri="{FF2B5EF4-FFF2-40B4-BE49-F238E27FC236}">
                <a16:creationId xmlns:a16="http://schemas.microsoft.com/office/drawing/2014/main" id="{6F5E1E36-2087-FA3D-45FF-C58C7B28A99C}"/>
              </a:ext>
            </a:extLst>
          </p:cNvPr>
          <p:cNvSpPr/>
          <p:nvPr/>
        </p:nvSpPr>
        <p:spPr>
          <a:xfrm>
            <a:off x="1579563" y="4913314"/>
            <a:ext cx="10278504" cy="6965950"/>
          </a:xfrm>
          <a:prstGeom prst="roundRect">
            <a:avLst>
              <a:gd name="adj" fmla="val 784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US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E3130178-5F9A-82FE-0B78-84EDA7C48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4DCEFD62-5A1F-21CA-E849-E1D0FEDFB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825" y="900000"/>
            <a:ext cx="12995600" cy="1487734"/>
          </a:xfrm>
        </p:spPr>
        <p:txBody>
          <a:bodyPr/>
          <a:lstStyle/>
          <a:p>
            <a:pPr lvl="2" indent="0" algn="l" defTabSz="1828619" rtl="0">
              <a:spcBef>
                <a:spcPct val="0"/>
              </a:spcBef>
              <a:spcAft>
                <a:spcPts val="2400"/>
              </a:spcAft>
              <a:buClr>
                <a:schemeClr val="bg1"/>
              </a:buClr>
              <a:buSzPct val="100000"/>
            </a:pPr>
            <a:r>
              <a:rPr lang="ru-RU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Актуальность исследования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1F0B0D-B9DE-1FD1-417F-ADEB750E039A}"/>
              </a:ext>
            </a:extLst>
          </p:cNvPr>
          <p:cNvSpPr txBox="1"/>
          <p:nvPr/>
        </p:nvSpPr>
        <p:spPr>
          <a:xfrm>
            <a:off x="1463421" y="2723645"/>
            <a:ext cx="16439567" cy="152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</a:pPr>
            <a:r>
              <a:rPr lang="en-US" sz="4400" dirty="0">
                <a:solidFill>
                  <a:srgbClr val="5182FF"/>
                </a:solidFill>
              </a:rPr>
              <a:t>Serverless </a:t>
            </a:r>
            <a:r>
              <a:rPr lang="ru-RU" sz="4400" dirty="0">
                <a:solidFill>
                  <a:srgbClr val="5182FF"/>
                </a:solidFill>
              </a:rPr>
              <a:t>—</a:t>
            </a:r>
            <a:r>
              <a:rPr lang="en-US" sz="4400" dirty="0">
                <a:solidFill>
                  <a:srgbClr val="5182FF"/>
                </a:solidFill>
              </a:rPr>
              <a:t> </a:t>
            </a:r>
            <a:r>
              <a:rPr lang="ru-RU" sz="4400" dirty="0">
                <a:solidFill>
                  <a:srgbClr val="5182FF"/>
                </a:solidFill>
              </a:rPr>
              <a:t>это следующая стадия развития </a:t>
            </a:r>
            <a:br>
              <a:rPr lang="ru-RU" sz="4400" dirty="0">
                <a:solidFill>
                  <a:srgbClr val="5182FF"/>
                </a:solidFill>
              </a:rPr>
            </a:br>
            <a:r>
              <a:rPr lang="en-US" sz="4400" dirty="0">
                <a:solidFill>
                  <a:srgbClr val="5182FF"/>
                </a:solidFill>
              </a:rPr>
              <a:t>cloud-ready </a:t>
            </a:r>
            <a:r>
              <a:rPr lang="ru-RU" sz="4400">
                <a:solidFill>
                  <a:srgbClr val="5182FF"/>
                </a:solidFill>
              </a:rPr>
              <a:t>решений после </a:t>
            </a:r>
            <a:r>
              <a:rPr lang="ru-RU" sz="4400" dirty="0">
                <a:solidFill>
                  <a:srgbClr val="5182FF"/>
                </a:solidFill>
              </a:rPr>
              <a:t>миграции в облако </a:t>
            </a:r>
          </a:p>
        </p:txBody>
      </p:sp>
      <p:sp>
        <p:nvSpPr>
          <p:cNvPr id="18" name="Rectangle: Rounded Corners 5">
            <a:extLst>
              <a:ext uri="{FF2B5EF4-FFF2-40B4-BE49-F238E27FC236}">
                <a16:creationId xmlns:a16="http://schemas.microsoft.com/office/drawing/2014/main" id="{14E5D326-3ABA-DC45-DC48-7F4AF3BAAD51}"/>
              </a:ext>
            </a:extLst>
          </p:cNvPr>
          <p:cNvSpPr/>
          <p:nvPr/>
        </p:nvSpPr>
        <p:spPr>
          <a:xfrm>
            <a:off x="12524347" y="4913314"/>
            <a:ext cx="10288028" cy="6965950"/>
          </a:xfrm>
          <a:prstGeom prst="roundRect">
            <a:avLst>
              <a:gd name="adj" fmla="val 7848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US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19FDD71B-58D6-6728-96B1-72AD66C0608C}"/>
              </a:ext>
            </a:extLst>
          </p:cNvPr>
          <p:cNvSpPr txBox="1">
            <a:spLocks/>
          </p:cNvSpPr>
          <p:nvPr/>
        </p:nvSpPr>
        <p:spPr>
          <a:xfrm>
            <a:off x="2200733" y="5908338"/>
            <a:ext cx="9081184" cy="4975903"/>
          </a:xfrm>
          <a:prstGeom prst="rect">
            <a:avLst/>
          </a:prstGeom>
        </p:spPr>
        <p:txBody>
          <a:bodyPr anchor="t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lnSpc>
                <a:spcPct val="110000"/>
              </a:lnSpc>
              <a:spcBef>
                <a:spcPts val="2400"/>
              </a:spcBef>
              <a:spcAft>
                <a:spcPts val="3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/>
              <a:t>На мировом рынке разработка </a:t>
            </a:r>
            <a:br>
              <a:rPr lang="ru-RU" sz="3200" dirty="0"/>
            </a:br>
            <a:r>
              <a:rPr lang="ru-RU" sz="3200" dirty="0"/>
              <a:t>в концепции </a:t>
            </a:r>
            <a:r>
              <a:rPr lang="en-US" sz="3200" dirty="0"/>
              <a:t>serverless </a:t>
            </a:r>
            <a:r>
              <a:rPr lang="ru-RU" sz="3200" dirty="0"/>
              <a:t>уже стала неотъемлемой частью </a:t>
            </a:r>
            <a:r>
              <a:rPr lang="en-US" sz="3200" dirty="0"/>
              <a:t>IT-</a:t>
            </a:r>
            <a:r>
              <a:rPr lang="ru-RU" sz="3200" dirty="0"/>
              <a:t>индустрии </a:t>
            </a:r>
          </a:p>
          <a:p>
            <a:pPr marL="457200" lvl="2" indent="-457200">
              <a:lnSpc>
                <a:spcPct val="110000"/>
              </a:lnSpc>
              <a:spcBef>
                <a:spcPts val="2400"/>
              </a:spcBef>
              <a:spcAft>
                <a:spcPts val="3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/>
              <a:t>Рынок </a:t>
            </a:r>
            <a:r>
              <a:rPr lang="en-US" sz="3200" dirty="0"/>
              <a:t>serverless </a:t>
            </a:r>
            <a:r>
              <a:rPr lang="ru-RU" sz="3200" dirty="0"/>
              <a:t>в России перешёл </a:t>
            </a:r>
            <a:br>
              <a:rPr lang="ru-RU" sz="3200" dirty="0"/>
            </a:br>
            <a:r>
              <a:rPr lang="ru-RU" sz="3200" dirty="0"/>
              <a:t>со стадии формирования на стадию роста</a:t>
            </a:r>
          </a:p>
          <a:p>
            <a:pPr marL="457200" lvl="2" indent="-457200">
              <a:lnSpc>
                <a:spcPct val="110000"/>
              </a:lnSpc>
              <a:spcBef>
                <a:spcPts val="2400"/>
              </a:spcBef>
              <a:spcAft>
                <a:spcPts val="3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/>
              <a:t>Бизнес выбирает </a:t>
            </a:r>
            <a:r>
              <a:rPr lang="en-US" sz="3200" dirty="0"/>
              <a:t>serverless </a:t>
            </a:r>
            <a:br>
              <a:rPr lang="ru-RU" sz="3200" dirty="0"/>
            </a:br>
            <a:r>
              <a:rPr lang="ru-RU" sz="3200" dirty="0"/>
              <a:t>за скорость, гибкость и возможность сфокусироваться на продукте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E17B3A24-734B-153C-2C40-39ADEDF563C2}"/>
              </a:ext>
            </a:extLst>
          </p:cNvPr>
          <p:cNvSpPr txBox="1">
            <a:spLocks/>
          </p:cNvSpPr>
          <p:nvPr/>
        </p:nvSpPr>
        <p:spPr>
          <a:xfrm>
            <a:off x="13220576" y="5908338"/>
            <a:ext cx="8129712" cy="2011322"/>
          </a:xfrm>
          <a:prstGeom prst="rect">
            <a:avLst/>
          </a:prstGeom>
        </p:spPr>
        <p:txBody>
          <a:bodyPr anchor="t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lnSpc>
                <a:spcPct val="110000"/>
              </a:lnSpc>
              <a:spcAft>
                <a:spcPts val="2400"/>
              </a:spcAft>
              <a:buClr>
                <a:srgbClr val="5182FF"/>
              </a:buClr>
              <a:buSzPct val="100000"/>
              <a:buNone/>
            </a:pPr>
            <a:r>
              <a:rPr lang="ru-RU" sz="3200" dirty="0">
                <a:latin typeface="+mj-lt"/>
              </a:rPr>
              <a:t>Исследование рынка </a:t>
            </a:r>
            <a:r>
              <a:rPr lang="en-US" sz="3200" dirty="0">
                <a:latin typeface="+mj-lt"/>
              </a:rPr>
              <a:t>serverless </a:t>
            </a:r>
            <a:r>
              <a:rPr lang="ru-RU" sz="3200" dirty="0">
                <a:latin typeface="+mj-lt"/>
              </a:rPr>
              <a:t>в России помогло оценить уровень зрелости </a:t>
            </a:r>
            <a:br>
              <a:rPr lang="ru-RU" sz="3200" dirty="0">
                <a:latin typeface="+mj-lt"/>
              </a:rPr>
            </a:br>
            <a:r>
              <a:rPr lang="ru-RU" sz="3200" dirty="0">
                <a:latin typeface="+mj-lt"/>
              </a:rPr>
              <a:t>и потенциал </a:t>
            </a:r>
            <a:r>
              <a:rPr lang="ru-RU" sz="3200">
                <a:latin typeface="+mj-lt"/>
              </a:rPr>
              <a:t>развития технологии</a:t>
            </a:r>
            <a:endParaRPr lang="ru-RU" sz="3200" dirty="0">
              <a:latin typeface="+mj-lt"/>
            </a:endParaRPr>
          </a:p>
        </p:txBody>
      </p:sp>
      <p:sp>
        <p:nvSpPr>
          <p:cNvPr id="36" name="Рисунок 24">
            <a:extLst>
              <a:ext uri="{FF2B5EF4-FFF2-40B4-BE49-F238E27FC236}">
                <a16:creationId xmlns:a16="http://schemas.microsoft.com/office/drawing/2014/main" id="{55649AF4-48AA-8675-5CA3-09A11540B5C1}"/>
              </a:ext>
            </a:extLst>
          </p:cNvPr>
          <p:cNvSpPr/>
          <p:nvPr/>
        </p:nvSpPr>
        <p:spPr>
          <a:xfrm>
            <a:off x="18702933" y="8074887"/>
            <a:ext cx="3562548" cy="3447629"/>
          </a:xfrm>
          <a:custGeom>
            <a:avLst/>
            <a:gdLst>
              <a:gd name="connsiteX0" fmla="*/ 0 w 4236423"/>
              <a:gd name="connsiteY0" fmla="*/ 3006495 h 4099766"/>
              <a:gd name="connsiteX1" fmla="*/ 546636 w 4236423"/>
              <a:gd name="connsiteY1" fmla="*/ 3553131 h 4099766"/>
              <a:gd name="connsiteX2" fmla="*/ 2196148 w 4236423"/>
              <a:gd name="connsiteY2" fmla="*/ 3553131 h 4099766"/>
              <a:gd name="connsiteX3" fmla="*/ 3143153 w 4236423"/>
              <a:gd name="connsiteY3" fmla="*/ 4099766 h 4099766"/>
              <a:gd name="connsiteX4" fmla="*/ 4236424 w 4236423"/>
              <a:gd name="connsiteY4" fmla="*/ 3006495 h 4099766"/>
              <a:gd name="connsiteX5" fmla="*/ 3826447 w 4236423"/>
              <a:gd name="connsiteY5" fmla="*/ 2153006 h 4099766"/>
              <a:gd name="connsiteX6" fmla="*/ 3826447 w 4236423"/>
              <a:gd name="connsiteY6" fmla="*/ 1229930 h 4099766"/>
              <a:gd name="connsiteX7" fmla="*/ 3826447 w 4236423"/>
              <a:gd name="connsiteY7" fmla="*/ 546636 h 4099766"/>
              <a:gd name="connsiteX8" fmla="*/ 3279812 w 4236423"/>
              <a:gd name="connsiteY8" fmla="*/ 0 h 4099766"/>
              <a:gd name="connsiteX9" fmla="*/ 546636 w 4236423"/>
              <a:gd name="connsiteY9" fmla="*/ 0 h 4099766"/>
              <a:gd name="connsiteX10" fmla="*/ 0 w 4236423"/>
              <a:gd name="connsiteY10" fmla="*/ 546636 h 4099766"/>
              <a:gd name="connsiteX11" fmla="*/ 0 w 4236423"/>
              <a:gd name="connsiteY11" fmla="*/ 1229930 h 4099766"/>
              <a:gd name="connsiteX12" fmla="*/ 0 w 4236423"/>
              <a:gd name="connsiteY12" fmla="*/ 2323201 h 4099766"/>
              <a:gd name="connsiteX13" fmla="*/ 0 w 4236423"/>
              <a:gd name="connsiteY13" fmla="*/ 3006495 h 4099766"/>
              <a:gd name="connsiteX14" fmla="*/ 3553130 w 4236423"/>
              <a:gd name="connsiteY14" fmla="*/ 1992691 h 4099766"/>
              <a:gd name="connsiteX15" fmla="*/ 3553130 w 4236423"/>
              <a:gd name="connsiteY15" fmla="*/ 1366589 h 4099766"/>
              <a:gd name="connsiteX16" fmla="*/ 273318 w 4236423"/>
              <a:gd name="connsiteY16" fmla="*/ 1366589 h 4099766"/>
              <a:gd name="connsiteX17" fmla="*/ 273318 w 4236423"/>
              <a:gd name="connsiteY17" fmla="*/ 2186542 h 4099766"/>
              <a:gd name="connsiteX18" fmla="*/ 2391529 w 4236423"/>
              <a:gd name="connsiteY18" fmla="*/ 2186542 h 4099766"/>
              <a:gd name="connsiteX19" fmla="*/ 2417275 w 4236423"/>
              <a:gd name="connsiteY19" fmla="*/ 2188961 h 4099766"/>
              <a:gd name="connsiteX20" fmla="*/ 3143153 w 4236423"/>
              <a:gd name="connsiteY20" fmla="*/ 1913224 h 4099766"/>
              <a:gd name="connsiteX21" fmla="*/ 3553130 w 4236423"/>
              <a:gd name="connsiteY21" fmla="*/ 1992691 h 4099766"/>
              <a:gd name="connsiteX22" fmla="*/ 2196148 w 4236423"/>
              <a:gd name="connsiteY22" fmla="*/ 2459860 h 4099766"/>
              <a:gd name="connsiteX23" fmla="*/ 273318 w 4236423"/>
              <a:gd name="connsiteY23" fmla="*/ 2459860 h 4099766"/>
              <a:gd name="connsiteX24" fmla="*/ 273318 w 4236423"/>
              <a:gd name="connsiteY24" fmla="*/ 3006495 h 4099766"/>
              <a:gd name="connsiteX25" fmla="*/ 546636 w 4236423"/>
              <a:gd name="connsiteY25" fmla="*/ 3279813 h 4099766"/>
              <a:gd name="connsiteX26" fmla="*/ 2084320 w 4236423"/>
              <a:gd name="connsiteY26" fmla="*/ 3279813 h 4099766"/>
              <a:gd name="connsiteX27" fmla="*/ 2049882 w 4236423"/>
              <a:gd name="connsiteY27" fmla="*/ 3006495 h 4099766"/>
              <a:gd name="connsiteX28" fmla="*/ 2196148 w 4236423"/>
              <a:gd name="connsiteY28" fmla="*/ 2459860 h 4099766"/>
              <a:gd name="connsiteX29" fmla="*/ 3618248 w 4236423"/>
              <a:gd name="connsiteY29" fmla="*/ 2338138 h 4099766"/>
              <a:gd name="connsiteX30" fmla="*/ 2474795 w 4236423"/>
              <a:gd name="connsiteY30" fmla="*/ 3481590 h 4099766"/>
              <a:gd name="connsiteX31" fmla="*/ 2323200 w 4236423"/>
              <a:gd name="connsiteY31" fmla="*/ 3006495 h 4099766"/>
              <a:gd name="connsiteX32" fmla="*/ 3143153 w 4236423"/>
              <a:gd name="connsiteY32" fmla="*/ 2186542 h 4099766"/>
              <a:gd name="connsiteX33" fmla="*/ 3618248 w 4236423"/>
              <a:gd name="connsiteY33" fmla="*/ 2338138 h 4099766"/>
              <a:gd name="connsiteX34" fmla="*/ 2668058 w 4236423"/>
              <a:gd name="connsiteY34" fmla="*/ 3674853 h 4099766"/>
              <a:gd name="connsiteX35" fmla="*/ 3811510 w 4236423"/>
              <a:gd name="connsiteY35" fmla="*/ 2531401 h 4099766"/>
              <a:gd name="connsiteX36" fmla="*/ 3963106 w 4236423"/>
              <a:gd name="connsiteY36" fmla="*/ 3006495 h 4099766"/>
              <a:gd name="connsiteX37" fmla="*/ 3143153 w 4236423"/>
              <a:gd name="connsiteY37" fmla="*/ 3826449 h 4099766"/>
              <a:gd name="connsiteX38" fmla="*/ 2668058 w 4236423"/>
              <a:gd name="connsiteY38" fmla="*/ 3674853 h 4099766"/>
              <a:gd name="connsiteX39" fmla="*/ 3553130 w 4236423"/>
              <a:gd name="connsiteY39" fmla="*/ 1093271 h 4099766"/>
              <a:gd name="connsiteX40" fmla="*/ 3553130 w 4236423"/>
              <a:gd name="connsiteY40" fmla="*/ 546636 h 4099766"/>
              <a:gd name="connsiteX41" fmla="*/ 3279812 w 4236423"/>
              <a:gd name="connsiteY41" fmla="*/ 273318 h 4099766"/>
              <a:gd name="connsiteX42" fmla="*/ 546636 w 4236423"/>
              <a:gd name="connsiteY42" fmla="*/ 273318 h 4099766"/>
              <a:gd name="connsiteX43" fmla="*/ 273318 w 4236423"/>
              <a:gd name="connsiteY43" fmla="*/ 546636 h 4099766"/>
              <a:gd name="connsiteX44" fmla="*/ 273318 w 4236423"/>
              <a:gd name="connsiteY44" fmla="*/ 1093271 h 4099766"/>
              <a:gd name="connsiteX45" fmla="*/ 3553130 w 4236423"/>
              <a:gd name="connsiteY45" fmla="*/ 1093271 h 4099766"/>
              <a:gd name="connsiteX46" fmla="*/ 683296 w 4236423"/>
              <a:gd name="connsiteY46" fmla="*/ 860951 h 4099766"/>
              <a:gd name="connsiteX47" fmla="*/ 860952 w 4236423"/>
              <a:gd name="connsiteY47" fmla="*/ 683294 h 4099766"/>
              <a:gd name="connsiteX48" fmla="*/ 683296 w 4236423"/>
              <a:gd name="connsiteY48" fmla="*/ 505638 h 4099766"/>
              <a:gd name="connsiteX49" fmla="*/ 505639 w 4236423"/>
              <a:gd name="connsiteY49" fmla="*/ 683294 h 4099766"/>
              <a:gd name="connsiteX50" fmla="*/ 683296 w 4236423"/>
              <a:gd name="connsiteY50" fmla="*/ 860951 h 4099766"/>
              <a:gd name="connsiteX51" fmla="*/ 860952 w 4236423"/>
              <a:gd name="connsiteY51" fmla="*/ 1776565 h 4099766"/>
              <a:gd name="connsiteX52" fmla="*/ 683296 w 4236423"/>
              <a:gd name="connsiteY52" fmla="*/ 1954222 h 4099766"/>
              <a:gd name="connsiteX53" fmla="*/ 505639 w 4236423"/>
              <a:gd name="connsiteY53" fmla="*/ 1776565 h 4099766"/>
              <a:gd name="connsiteX54" fmla="*/ 683296 w 4236423"/>
              <a:gd name="connsiteY54" fmla="*/ 1598909 h 4099766"/>
              <a:gd name="connsiteX55" fmla="*/ 860952 w 4236423"/>
              <a:gd name="connsiteY55" fmla="*/ 1776565 h 4099766"/>
              <a:gd name="connsiteX56" fmla="*/ 683296 w 4236423"/>
              <a:gd name="connsiteY56" fmla="*/ 3047493 h 4099766"/>
              <a:gd name="connsiteX57" fmla="*/ 860952 w 4236423"/>
              <a:gd name="connsiteY57" fmla="*/ 2869837 h 4099766"/>
              <a:gd name="connsiteX58" fmla="*/ 683296 w 4236423"/>
              <a:gd name="connsiteY58" fmla="*/ 2692180 h 4099766"/>
              <a:gd name="connsiteX59" fmla="*/ 505639 w 4236423"/>
              <a:gd name="connsiteY59" fmla="*/ 2869837 h 4099766"/>
              <a:gd name="connsiteX60" fmla="*/ 683296 w 4236423"/>
              <a:gd name="connsiteY60" fmla="*/ 3047493 h 4099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36423" h="4099766">
                <a:moveTo>
                  <a:pt x="0" y="3006495"/>
                </a:moveTo>
                <a:cubicBezTo>
                  <a:pt x="0" y="3308389"/>
                  <a:pt x="244737" y="3553131"/>
                  <a:pt x="546636" y="3553131"/>
                </a:cubicBezTo>
                <a:lnTo>
                  <a:pt x="2196148" y="3553131"/>
                </a:lnTo>
                <a:cubicBezTo>
                  <a:pt x="2385174" y="3879909"/>
                  <a:pt x="2738492" y="4099766"/>
                  <a:pt x="3143153" y="4099766"/>
                </a:cubicBezTo>
                <a:cubicBezTo>
                  <a:pt x="3746953" y="4099766"/>
                  <a:pt x="4236424" y="3610295"/>
                  <a:pt x="4236424" y="3006495"/>
                </a:cubicBezTo>
                <a:cubicBezTo>
                  <a:pt x="4236424" y="2661240"/>
                  <a:pt x="4076383" y="2353375"/>
                  <a:pt x="3826447" y="2153006"/>
                </a:cubicBezTo>
                <a:lnTo>
                  <a:pt x="3826447" y="1229930"/>
                </a:lnTo>
                <a:lnTo>
                  <a:pt x="3826447" y="546636"/>
                </a:lnTo>
                <a:cubicBezTo>
                  <a:pt x="3826447" y="244737"/>
                  <a:pt x="3581705" y="0"/>
                  <a:pt x="3279812" y="0"/>
                </a:cubicBezTo>
                <a:lnTo>
                  <a:pt x="546636" y="0"/>
                </a:lnTo>
                <a:cubicBezTo>
                  <a:pt x="244737" y="0"/>
                  <a:pt x="0" y="244737"/>
                  <a:pt x="0" y="546636"/>
                </a:cubicBezTo>
                <a:lnTo>
                  <a:pt x="0" y="1229930"/>
                </a:lnTo>
                <a:lnTo>
                  <a:pt x="0" y="2323201"/>
                </a:lnTo>
                <a:lnTo>
                  <a:pt x="0" y="3006495"/>
                </a:lnTo>
                <a:close/>
                <a:moveTo>
                  <a:pt x="3553130" y="1992691"/>
                </a:moveTo>
                <a:lnTo>
                  <a:pt x="3553130" y="1366589"/>
                </a:lnTo>
                <a:lnTo>
                  <a:pt x="273318" y="1366589"/>
                </a:lnTo>
                <a:lnTo>
                  <a:pt x="273318" y="2186542"/>
                </a:lnTo>
                <a:lnTo>
                  <a:pt x="2391529" y="2186542"/>
                </a:lnTo>
                <a:cubicBezTo>
                  <a:pt x="2400330" y="2186542"/>
                  <a:pt x="2408939" y="2187376"/>
                  <a:pt x="2417275" y="2188961"/>
                </a:cubicBezTo>
                <a:cubicBezTo>
                  <a:pt x="2610334" y="2017413"/>
                  <a:pt x="2864574" y="1913224"/>
                  <a:pt x="3143153" y="1913224"/>
                </a:cubicBezTo>
                <a:cubicBezTo>
                  <a:pt x="3288134" y="1913224"/>
                  <a:pt x="3426529" y="1941444"/>
                  <a:pt x="3553130" y="1992691"/>
                </a:cubicBezTo>
                <a:close/>
                <a:moveTo>
                  <a:pt x="2196148" y="2459860"/>
                </a:moveTo>
                <a:lnTo>
                  <a:pt x="273318" y="2459860"/>
                </a:lnTo>
                <a:lnTo>
                  <a:pt x="273318" y="3006495"/>
                </a:lnTo>
                <a:cubicBezTo>
                  <a:pt x="273318" y="3157449"/>
                  <a:pt x="395686" y="3279813"/>
                  <a:pt x="546636" y="3279813"/>
                </a:cubicBezTo>
                <a:lnTo>
                  <a:pt x="2084320" y="3279813"/>
                </a:lnTo>
                <a:cubicBezTo>
                  <a:pt x="2061840" y="3192461"/>
                  <a:pt x="2049882" y="3100872"/>
                  <a:pt x="2049882" y="3006495"/>
                </a:cubicBezTo>
                <a:cubicBezTo>
                  <a:pt x="2049882" y="2807370"/>
                  <a:pt x="2103124" y="2620666"/>
                  <a:pt x="2196148" y="2459860"/>
                </a:cubicBezTo>
                <a:close/>
                <a:moveTo>
                  <a:pt x="3618248" y="2338138"/>
                </a:moveTo>
                <a:lnTo>
                  <a:pt x="2474795" y="3481590"/>
                </a:lnTo>
                <a:cubicBezTo>
                  <a:pt x="2379339" y="3347555"/>
                  <a:pt x="2323200" y="3183578"/>
                  <a:pt x="2323200" y="3006495"/>
                </a:cubicBezTo>
                <a:cubicBezTo>
                  <a:pt x="2323200" y="2553649"/>
                  <a:pt x="2690306" y="2186542"/>
                  <a:pt x="3143153" y="2186542"/>
                </a:cubicBezTo>
                <a:cubicBezTo>
                  <a:pt x="3320235" y="2186542"/>
                  <a:pt x="3484212" y="2242682"/>
                  <a:pt x="3618248" y="2338138"/>
                </a:cubicBezTo>
                <a:close/>
                <a:moveTo>
                  <a:pt x="2668058" y="3674853"/>
                </a:moveTo>
                <a:lnTo>
                  <a:pt x="3811510" y="2531401"/>
                </a:lnTo>
                <a:cubicBezTo>
                  <a:pt x="3906967" y="2665436"/>
                  <a:pt x="3963106" y="2829413"/>
                  <a:pt x="3963106" y="3006495"/>
                </a:cubicBezTo>
                <a:cubicBezTo>
                  <a:pt x="3963106" y="3459342"/>
                  <a:pt x="3595999" y="3826449"/>
                  <a:pt x="3143153" y="3826449"/>
                </a:cubicBezTo>
                <a:cubicBezTo>
                  <a:pt x="2966070" y="3826449"/>
                  <a:pt x="2802093" y="3770309"/>
                  <a:pt x="2668058" y="3674853"/>
                </a:cubicBezTo>
                <a:close/>
                <a:moveTo>
                  <a:pt x="3553130" y="1093271"/>
                </a:moveTo>
                <a:lnTo>
                  <a:pt x="3553130" y="546636"/>
                </a:lnTo>
                <a:cubicBezTo>
                  <a:pt x="3553130" y="395686"/>
                  <a:pt x="3430765" y="273318"/>
                  <a:pt x="3279812" y="273318"/>
                </a:cubicBezTo>
                <a:lnTo>
                  <a:pt x="546636" y="273318"/>
                </a:lnTo>
                <a:cubicBezTo>
                  <a:pt x="395686" y="273318"/>
                  <a:pt x="273318" y="395686"/>
                  <a:pt x="273318" y="546636"/>
                </a:cubicBezTo>
                <a:lnTo>
                  <a:pt x="273318" y="1093271"/>
                </a:lnTo>
                <a:lnTo>
                  <a:pt x="3553130" y="1093271"/>
                </a:lnTo>
                <a:close/>
                <a:moveTo>
                  <a:pt x="683296" y="860951"/>
                </a:moveTo>
                <a:cubicBezTo>
                  <a:pt x="781413" y="860951"/>
                  <a:pt x="860952" y="781411"/>
                  <a:pt x="860952" y="683294"/>
                </a:cubicBezTo>
                <a:cubicBezTo>
                  <a:pt x="860952" y="585177"/>
                  <a:pt x="781413" y="505638"/>
                  <a:pt x="683296" y="505638"/>
                </a:cubicBezTo>
                <a:cubicBezTo>
                  <a:pt x="585179" y="505638"/>
                  <a:pt x="505639" y="585177"/>
                  <a:pt x="505639" y="683294"/>
                </a:cubicBezTo>
                <a:cubicBezTo>
                  <a:pt x="505639" y="781411"/>
                  <a:pt x="585179" y="860951"/>
                  <a:pt x="683296" y="860951"/>
                </a:cubicBezTo>
                <a:close/>
                <a:moveTo>
                  <a:pt x="860952" y="1776565"/>
                </a:moveTo>
                <a:cubicBezTo>
                  <a:pt x="860952" y="1874687"/>
                  <a:pt x="781413" y="1954222"/>
                  <a:pt x="683296" y="1954222"/>
                </a:cubicBezTo>
                <a:cubicBezTo>
                  <a:pt x="585179" y="1954222"/>
                  <a:pt x="505639" y="1874687"/>
                  <a:pt x="505639" y="1776565"/>
                </a:cubicBezTo>
                <a:cubicBezTo>
                  <a:pt x="505639" y="1678444"/>
                  <a:pt x="585179" y="1598909"/>
                  <a:pt x="683296" y="1598909"/>
                </a:cubicBezTo>
                <a:cubicBezTo>
                  <a:pt x="781413" y="1598909"/>
                  <a:pt x="860952" y="1678444"/>
                  <a:pt x="860952" y="1776565"/>
                </a:cubicBezTo>
                <a:close/>
                <a:moveTo>
                  <a:pt x="683296" y="3047493"/>
                </a:moveTo>
                <a:cubicBezTo>
                  <a:pt x="781413" y="3047493"/>
                  <a:pt x="860952" y="2967958"/>
                  <a:pt x="860952" y="2869837"/>
                </a:cubicBezTo>
                <a:cubicBezTo>
                  <a:pt x="860952" y="2771715"/>
                  <a:pt x="781413" y="2692180"/>
                  <a:pt x="683296" y="2692180"/>
                </a:cubicBezTo>
                <a:cubicBezTo>
                  <a:pt x="585179" y="2692180"/>
                  <a:pt x="505639" y="2771715"/>
                  <a:pt x="505639" y="2869837"/>
                </a:cubicBezTo>
                <a:cubicBezTo>
                  <a:pt x="505639" y="2967958"/>
                  <a:pt x="585179" y="3047493"/>
                  <a:pt x="683296" y="3047493"/>
                </a:cubicBezTo>
                <a:close/>
              </a:path>
            </a:pathLst>
          </a:custGeom>
          <a:solidFill>
            <a:schemeClr val="accent2">
              <a:alpha val="32000"/>
            </a:schemeClr>
          </a:solidFill>
          <a:ln w="13662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194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: Rounded Corners 5">
            <a:extLst>
              <a:ext uri="{FF2B5EF4-FFF2-40B4-BE49-F238E27FC236}">
                <a16:creationId xmlns:a16="http://schemas.microsoft.com/office/drawing/2014/main" id="{E24DF3E7-512C-0B1D-90A3-A6833204F85F}"/>
              </a:ext>
            </a:extLst>
          </p:cNvPr>
          <p:cNvSpPr/>
          <p:nvPr/>
        </p:nvSpPr>
        <p:spPr>
          <a:xfrm>
            <a:off x="13842170" y="4194176"/>
            <a:ext cx="8991258" cy="7685088"/>
          </a:xfrm>
          <a:prstGeom prst="roundRect">
            <a:avLst>
              <a:gd name="adj" fmla="val 9064"/>
            </a:avLst>
          </a:pr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US" sz="3200" dirty="0">
              <a:ln w="0"/>
              <a:noFill/>
            </a:endParaRPr>
          </a:p>
        </p:txBody>
      </p:sp>
      <p:sp>
        <p:nvSpPr>
          <p:cNvPr id="88" name="Rectangle: Rounded Corners 5">
            <a:extLst>
              <a:ext uri="{FF2B5EF4-FFF2-40B4-BE49-F238E27FC236}">
                <a16:creationId xmlns:a16="http://schemas.microsoft.com/office/drawing/2014/main" id="{216A9DF8-8FF1-51DE-A868-D909D628C341}"/>
              </a:ext>
            </a:extLst>
          </p:cNvPr>
          <p:cNvSpPr/>
          <p:nvPr/>
        </p:nvSpPr>
        <p:spPr>
          <a:xfrm>
            <a:off x="1587600" y="4194176"/>
            <a:ext cx="5668423" cy="4751387"/>
          </a:xfrm>
          <a:prstGeom prst="roundRect">
            <a:avLst>
              <a:gd name="adj" fmla="val 14805"/>
            </a:avLst>
          </a:prstGeom>
          <a:solidFill>
            <a:srgbClr val="5182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US" sz="3200" dirty="0">
              <a:ln w="0"/>
              <a:noFill/>
            </a:endParaRPr>
          </a:p>
        </p:txBody>
      </p:sp>
      <p:sp>
        <p:nvSpPr>
          <p:cNvPr id="86" name="Rectangle: Rounded Corners 5">
            <a:extLst>
              <a:ext uri="{FF2B5EF4-FFF2-40B4-BE49-F238E27FC236}">
                <a16:creationId xmlns:a16="http://schemas.microsoft.com/office/drawing/2014/main" id="{FE4EF1F8-B41A-1B46-990B-0A5C6FAFEBA4}"/>
              </a:ext>
            </a:extLst>
          </p:cNvPr>
          <p:cNvSpPr/>
          <p:nvPr/>
        </p:nvSpPr>
        <p:spPr>
          <a:xfrm>
            <a:off x="7627635" y="4194176"/>
            <a:ext cx="5842923" cy="4751387"/>
          </a:xfrm>
          <a:prstGeom prst="roundRect">
            <a:avLst>
              <a:gd name="adj" fmla="val 14805"/>
            </a:avLst>
          </a:prstGeom>
          <a:solidFill>
            <a:srgbClr val="5182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US" sz="3200" dirty="0">
              <a:ln w="0"/>
              <a:noFill/>
            </a:endParaRP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6EBD0456-BC51-C54B-44D4-76AE2631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825" y="900000"/>
            <a:ext cx="12995600" cy="2579507"/>
          </a:xfrm>
        </p:spPr>
        <p:txBody>
          <a:bodyPr/>
          <a:lstStyle/>
          <a:p>
            <a:r>
              <a:rPr lang="ru-RU" dirty="0"/>
              <a:t>Как проводили исследование и кто принимал участие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4489ED-055D-EB30-5642-7790619D2EC6}"/>
              </a:ext>
            </a:extLst>
          </p:cNvPr>
          <p:cNvSpPr txBox="1"/>
          <p:nvPr/>
        </p:nvSpPr>
        <p:spPr>
          <a:xfrm>
            <a:off x="18999910" y="9783719"/>
            <a:ext cx="32370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>
                    <a:alpha val="50369"/>
                  </a:schemeClr>
                </a:solidFill>
                <a:latin typeface="Arial" panose="020B0604020202020204"/>
              </a:rPr>
              <a:t>Бизнес-ЛПР: </a:t>
            </a:r>
            <a:r>
              <a:rPr lang="en-US" sz="2000" dirty="0">
                <a:solidFill>
                  <a:schemeClr val="bg1">
                    <a:alpha val="50369"/>
                  </a:schemeClr>
                </a:solidFill>
                <a:latin typeface="Arial" panose="020B0604020202020204"/>
              </a:rPr>
              <a:t>CEO</a:t>
            </a:r>
          </a:p>
          <a:p>
            <a:r>
              <a:rPr lang="ru-RU" sz="2000" dirty="0">
                <a:solidFill>
                  <a:schemeClr val="bg1">
                    <a:alpha val="50369"/>
                  </a:schemeClr>
                </a:solidFill>
                <a:latin typeface="Arial" panose="020B0604020202020204"/>
              </a:rPr>
              <a:t>ЛПР по техническому стеку: </a:t>
            </a:r>
            <a:r>
              <a:rPr lang="en-US" sz="2000" dirty="0">
                <a:solidFill>
                  <a:schemeClr val="bg1">
                    <a:alpha val="50369"/>
                  </a:schemeClr>
                </a:solidFill>
                <a:latin typeface="Arial" panose="020B0604020202020204"/>
              </a:rPr>
              <a:t>CTO, CIO, CXO</a:t>
            </a:r>
          </a:p>
          <a:p>
            <a:br>
              <a:rPr lang="en-US" sz="2000" dirty="0">
                <a:solidFill>
                  <a:srgbClr val="97B4FF"/>
                </a:solidFill>
                <a:latin typeface="Arial" panose="020B0604020202020204"/>
              </a:rPr>
            </a:br>
            <a:endParaRPr lang="en-US" sz="2000" dirty="0">
              <a:solidFill>
                <a:srgbClr val="97B4FF"/>
              </a:solidFill>
              <a:latin typeface="Arial" panose="020B06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DE0C3E-B6FF-8D22-B146-DE4A400A3EF2}"/>
              </a:ext>
            </a:extLst>
          </p:cNvPr>
          <p:cNvSpPr txBox="1"/>
          <p:nvPr/>
        </p:nvSpPr>
        <p:spPr>
          <a:xfrm>
            <a:off x="2169318" y="4813823"/>
            <a:ext cx="3758306" cy="2015936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defTabSz="1828619">
              <a:spcBef>
                <a:spcPct val="0"/>
              </a:spcBef>
            </a:pPr>
            <a:r>
              <a:rPr lang="ru-RU" alt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1-й этап</a:t>
            </a:r>
          </a:p>
          <a:p>
            <a:pPr defTabSz="1828619">
              <a:spcBef>
                <a:spcPct val="0"/>
              </a:spcBef>
            </a:pPr>
            <a:r>
              <a:rPr lang="ru-RU" altLang="ru-RU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defTabSz="1828619">
              <a:spcBef>
                <a:spcPct val="0"/>
              </a:spcBef>
            </a:pPr>
            <a:r>
              <a:rPr lang="ru-RU" altLang="ru-RU" sz="4000" dirty="0">
                <a:solidFill>
                  <a:schemeClr val="bg1"/>
                </a:solidFill>
                <a:latin typeface="+mj-lt"/>
              </a:rPr>
              <a:t>Качественное исследование</a:t>
            </a:r>
            <a:endParaRPr lang="ru-RU" altLang="ru-RU" sz="4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9DBB039-F6F5-ECA8-FD7E-45F8F3F48997}"/>
              </a:ext>
            </a:extLst>
          </p:cNvPr>
          <p:cNvSpPr txBox="1"/>
          <p:nvPr/>
        </p:nvSpPr>
        <p:spPr>
          <a:xfrm>
            <a:off x="2184308" y="7063297"/>
            <a:ext cx="3110139" cy="1523494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defTabSz="1828619">
              <a:spcBef>
                <a:spcPct val="0"/>
              </a:spcBef>
            </a:pPr>
            <a:r>
              <a:rPr lang="ru-RU" altLang="ru-RU" sz="9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F4E382-5E2D-AAAE-2B52-871329A4C25F}"/>
              </a:ext>
            </a:extLst>
          </p:cNvPr>
          <p:cNvSpPr txBox="1"/>
          <p:nvPr/>
        </p:nvSpPr>
        <p:spPr>
          <a:xfrm>
            <a:off x="8221882" y="4813823"/>
            <a:ext cx="4320773" cy="2015936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defTabSz="1828619">
              <a:spcBef>
                <a:spcPct val="0"/>
              </a:spcBef>
            </a:pPr>
            <a:r>
              <a:rPr lang="ru-RU" alt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2-й этап </a:t>
            </a:r>
          </a:p>
          <a:p>
            <a:pPr defTabSz="1828619">
              <a:spcBef>
                <a:spcPct val="0"/>
              </a:spcBef>
            </a:pPr>
            <a:r>
              <a:rPr lang="ru-RU" altLang="ru-RU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defTabSz="1828619">
              <a:spcBef>
                <a:spcPct val="0"/>
              </a:spcBef>
            </a:pPr>
            <a:r>
              <a:rPr lang="ru-RU" altLang="ru-RU" sz="4000" dirty="0">
                <a:solidFill>
                  <a:schemeClr val="bg1"/>
                </a:solidFill>
                <a:latin typeface="+mj-lt"/>
              </a:rPr>
              <a:t>Количественное исследование</a:t>
            </a:r>
            <a:endParaRPr lang="ru-RU" altLang="ru-RU" sz="4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6B5034B-EB31-93B7-B4BF-10E003004381}"/>
              </a:ext>
            </a:extLst>
          </p:cNvPr>
          <p:cNvSpPr txBox="1"/>
          <p:nvPr/>
        </p:nvSpPr>
        <p:spPr>
          <a:xfrm>
            <a:off x="8257585" y="7063297"/>
            <a:ext cx="3758306" cy="1523494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defTabSz="1828619">
              <a:spcBef>
                <a:spcPct val="0"/>
              </a:spcBef>
            </a:pPr>
            <a:r>
              <a:rPr lang="ru-RU" altLang="ru-RU" sz="9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417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D6D67AA-3024-C856-8E92-435206085113}"/>
              </a:ext>
            </a:extLst>
          </p:cNvPr>
          <p:cNvSpPr txBox="1"/>
          <p:nvPr/>
        </p:nvSpPr>
        <p:spPr>
          <a:xfrm>
            <a:off x="14427254" y="7835647"/>
            <a:ext cx="3758306" cy="2385268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defTabSz="1828619">
              <a:spcBef>
                <a:spcPct val="0"/>
              </a:spcBef>
            </a:pPr>
            <a:r>
              <a:rPr lang="ru-RU" altLang="ru-RU" sz="9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56</a:t>
            </a:r>
            <a:r>
              <a:rPr lang="en-GB" altLang="ru-RU" sz="4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%</a:t>
            </a:r>
            <a:endParaRPr lang="ru-RU" altLang="ru-RU" sz="4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Разработчики</a:t>
            </a:r>
            <a:r>
              <a:rPr lang="ru-RU" altLang="ru-RU" sz="2800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и архитекторы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A119EE1-B82D-F4AB-8784-37567C9FAE8C}"/>
              </a:ext>
            </a:extLst>
          </p:cNvPr>
          <p:cNvSpPr txBox="1"/>
          <p:nvPr/>
        </p:nvSpPr>
        <p:spPr>
          <a:xfrm>
            <a:off x="19090910" y="7835647"/>
            <a:ext cx="2854072" cy="1954381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defTabSz="1828619">
              <a:spcBef>
                <a:spcPct val="0"/>
              </a:spcBef>
            </a:pPr>
            <a:r>
              <a:rPr lang="ru-RU" altLang="ru-RU" sz="9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44</a:t>
            </a:r>
            <a:r>
              <a:rPr lang="en-GB" altLang="ru-RU" sz="4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%</a:t>
            </a:r>
          </a:p>
          <a:p>
            <a:pPr defTabSz="1828619">
              <a:spcBef>
                <a:spcPct val="0"/>
              </a:spcBef>
            </a:pPr>
            <a:r>
              <a:rPr lang="ru-RU" altLang="ru-RU" sz="2800" dirty="0">
                <a:solidFill>
                  <a:schemeClr val="bg1"/>
                </a:solidFill>
              </a:rPr>
              <a:t>Руководители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8D4BA97-1643-A08F-075E-D4B39A3BDF87}"/>
              </a:ext>
            </a:extLst>
          </p:cNvPr>
          <p:cNvGrpSpPr/>
          <p:nvPr/>
        </p:nvGrpSpPr>
        <p:grpSpPr>
          <a:xfrm>
            <a:off x="14436948" y="11019294"/>
            <a:ext cx="7800060" cy="135487"/>
            <a:chOff x="14436948" y="11019294"/>
            <a:chExt cx="7800060" cy="135487"/>
          </a:xfrm>
        </p:grpSpPr>
        <p:sp>
          <p:nvSpPr>
            <p:cNvPr id="93" name="Скругленный прямоугольник 92">
              <a:extLst>
                <a:ext uri="{FF2B5EF4-FFF2-40B4-BE49-F238E27FC236}">
                  <a16:creationId xmlns:a16="http://schemas.microsoft.com/office/drawing/2014/main" id="{B05F86AA-D469-4D03-66CF-AAA807F8E2E2}"/>
                </a:ext>
              </a:extLst>
            </p:cNvPr>
            <p:cNvSpPr/>
            <p:nvPr/>
          </p:nvSpPr>
          <p:spPr>
            <a:xfrm>
              <a:off x="14436948" y="11019294"/>
              <a:ext cx="4680560" cy="1354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rgbClr val="E3E9EE"/>
                </a:solidFill>
              </a:endParaRPr>
            </a:p>
          </p:txBody>
        </p:sp>
        <p:sp>
          <p:nvSpPr>
            <p:cNvPr id="96" name="Прямоугольник 95">
              <a:extLst>
                <a:ext uri="{FF2B5EF4-FFF2-40B4-BE49-F238E27FC236}">
                  <a16:creationId xmlns:a16="http://schemas.microsoft.com/office/drawing/2014/main" id="{30F36556-A4BE-C999-987A-B980672CB77F}"/>
                </a:ext>
              </a:extLst>
            </p:cNvPr>
            <p:cNvSpPr/>
            <p:nvPr/>
          </p:nvSpPr>
          <p:spPr>
            <a:xfrm>
              <a:off x="18754019" y="11019294"/>
              <a:ext cx="362613" cy="1354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rgbClr val="E3E9EE"/>
                </a:solidFill>
              </a:endParaRPr>
            </a:p>
          </p:txBody>
        </p:sp>
        <p:sp>
          <p:nvSpPr>
            <p:cNvPr id="94" name="Скругленный прямоугольник 93">
              <a:extLst>
                <a:ext uri="{FF2B5EF4-FFF2-40B4-BE49-F238E27FC236}">
                  <a16:creationId xmlns:a16="http://schemas.microsoft.com/office/drawing/2014/main" id="{1837AB9C-9315-E2AF-7792-78A922B8EF60}"/>
                </a:ext>
              </a:extLst>
            </p:cNvPr>
            <p:cNvSpPr/>
            <p:nvPr/>
          </p:nvSpPr>
          <p:spPr>
            <a:xfrm>
              <a:off x="19116635" y="11019750"/>
              <a:ext cx="3120373" cy="134575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rgbClr val="AAC1FF"/>
                </a:solidFill>
              </a:endParaRPr>
            </a:p>
          </p:txBody>
        </p:sp>
        <p:sp>
          <p:nvSpPr>
            <p:cNvPr id="97" name="Прямоугольник 96">
              <a:extLst>
                <a:ext uri="{FF2B5EF4-FFF2-40B4-BE49-F238E27FC236}">
                  <a16:creationId xmlns:a16="http://schemas.microsoft.com/office/drawing/2014/main" id="{D5B49601-B1EE-AB3C-FA56-5C1683177184}"/>
                </a:ext>
              </a:extLst>
            </p:cNvPr>
            <p:cNvSpPr/>
            <p:nvPr/>
          </p:nvSpPr>
          <p:spPr>
            <a:xfrm>
              <a:off x="19116633" y="11019294"/>
              <a:ext cx="362613" cy="1354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rgbClr val="97B4FF"/>
                </a:solidFill>
              </a:endParaRP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6266B679-2483-95FE-FAF4-6D29D91CE7E8}"/>
              </a:ext>
            </a:extLst>
          </p:cNvPr>
          <p:cNvSpPr txBox="1"/>
          <p:nvPr/>
        </p:nvSpPr>
        <p:spPr>
          <a:xfrm>
            <a:off x="14436950" y="4813823"/>
            <a:ext cx="5231616" cy="2139047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defTabSz="1828619">
              <a:spcBef>
                <a:spcPct val="0"/>
              </a:spcBef>
            </a:pPr>
            <a:r>
              <a:rPr lang="ru-RU" alt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Критерии</a:t>
            </a:r>
          </a:p>
          <a:p>
            <a:pPr defTabSz="1828619">
              <a:spcBef>
                <a:spcPct val="0"/>
              </a:spcBef>
            </a:pPr>
            <a:endParaRPr lang="ru-RU" altLang="ru-RU" sz="2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eaLnBrk="1" hangingPunct="1"/>
            <a:r>
              <a:rPr lang="ru-RU" altLang="ru-RU" sz="4000" dirty="0">
                <a:solidFill>
                  <a:schemeClr val="bg1"/>
                </a:solidFill>
              </a:rPr>
              <a:t>Структура выборки по ролям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BBE864-87B0-C961-9E3B-EDF01AEDF7D9}"/>
              </a:ext>
            </a:extLst>
          </p:cNvPr>
          <p:cNvSpPr txBox="1"/>
          <p:nvPr/>
        </p:nvSpPr>
        <p:spPr>
          <a:xfrm>
            <a:off x="10412194" y="7190485"/>
            <a:ext cx="25415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респондентов</a:t>
            </a:r>
          </a:p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800" dirty="0">
                <a:solidFill>
                  <a:srgbClr val="FFFFFF"/>
                </a:solidFill>
                <a:latin typeface="Arial" panose="020B0604020202020204"/>
              </a:rPr>
              <a:t>опрошено</a:t>
            </a:r>
            <a:endParaRPr lang="ru-RU" altLang="ru-RU" sz="2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FB894C-1E97-02D2-B74F-37057F31CBE4}"/>
              </a:ext>
            </a:extLst>
          </p:cNvPr>
          <p:cNvSpPr txBox="1"/>
          <p:nvPr/>
        </p:nvSpPr>
        <p:spPr>
          <a:xfrm>
            <a:off x="3699159" y="7190485"/>
            <a:ext cx="25415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61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глубинных интервью</a:t>
            </a:r>
            <a:endParaRPr lang="ru-RU" altLang="ru-RU" sz="7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Rectangle: Rounded Corners 5">
            <a:extLst>
              <a:ext uri="{FF2B5EF4-FFF2-40B4-BE49-F238E27FC236}">
                <a16:creationId xmlns:a16="http://schemas.microsoft.com/office/drawing/2014/main" id="{69678D17-8F59-DAF1-0F5C-D46440DFB4FD}"/>
              </a:ext>
            </a:extLst>
          </p:cNvPr>
          <p:cNvSpPr/>
          <p:nvPr/>
        </p:nvSpPr>
        <p:spPr>
          <a:xfrm>
            <a:off x="1587600" y="9306289"/>
            <a:ext cx="11882958" cy="2579507"/>
          </a:xfrm>
          <a:prstGeom prst="roundRect">
            <a:avLst>
              <a:gd name="adj" fmla="val 27513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en-US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B3ACAC-4C51-2B97-0721-9B538B386D58}"/>
              </a:ext>
            </a:extLst>
          </p:cNvPr>
          <p:cNvSpPr txBox="1"/>
          <p:nvPr/>
        </p:nvSpPr>
        <p:spPr>
          <a:xfrm>
            <a:off x="2169318" y="9631149"/>
            <a:ext cx="5231616" cy="477054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defTabSz="1828619">
              <a:spcBef>
                <a:spcPct val="0"/>
              </a:spcBef>
            </a:pPr>
            <a:r>
              <a:rPr lang="ru-RU" altLang="ru-RU" sz="2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Отрасли</a:t>
            </a:r>
            <a:endParaRPr lang="ru-RU" altLang="ru-RU" sz="40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D7904-6663-B8D7-A2B1-A8283CC8A277}"/>
              </a:ext>
            </a:extLst>
          </p:cNvPr>
          <p:cNvSpPr txBox="1"/>
          <p:nvPr/>
        </p:nvSpPr>
        <p:spPr>
          <a:xfrm>
            <a:off x="2169318" y="10220915"/>
            <a:ext cx="9657557" cy="1246495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>
            <a:defPPr>
              <a:defRPr lang="ru-RU"/>
            </a:defPPr>
            <a:lvl1pPr defTabSz="1828619">
              <a:spcBef>
                <a:spcPct val="0"/>
              </a:spcBef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dirty="0">
                <a:solidFill>
                  <a:schemeClr val="tx1"/>
                </a:solidFill>
              </a:rPr>
              <a:t>Банки и страхование, </a:t>
            </a:r>
            <a:r>
              <a:rPr lang="en-US" sz="2600" dirty="0">
                <a:solidFill>
                  <a:schemeClr val="tx1"/>
                </a:solidFill>
              </a:rPr>
              <a:t>retail </a:t>
            </a:r>
            <a:r>
              <a:rPr lang="ru-RU" sz="2600" dirty="0">
                <a:solidFill>
                  <a:schemeClr val="tx1"/>
                </a:solidFill>
              </a:rPr>
              <a:t>и </a:t>
            </a:r>
            <a:r>
              <a:rPr lang="en-US" sz="2600" dirty="0">
                <a:solidFill>
                  <a:schemeClr val="tx1"/>
                </a:solidFill>
              </a:rPr>
              <a:t>e-com, </a:t>
            </a:r>
            <a:r>
              <a:rPr lang="ru-RU" sz="2600" dirty="0">
                <a:solidFill>
                  <a:schemeClr val="tx1"/>
                </a:solidFill>
              </a:rPr>
              <a:t>крупная добывающая или перерабатывающая промышленность, крупные производственные предприятия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5A52F448-DDE7-D847-9B62-4912CAF9E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524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>
            <a:extLst>
              <a:ext uri="{FF2B5EF4-FFF2-40B4-BE49-F238E27FC236}">
                <a16:creationId xmlns:a16="http://schemas.microsoft.com/office/drawing/2014/main" id="{064F837F-12AF-4F4D-678B-6A751931EA5D}"/>
              </a:ext>
            </a:extLst>
          </p:cNvPr>
          <p:cNvSpPr/>
          <p:nvPr/>
        </p:nvSpPr>
        <p:spPr>
          <a:xfrm>
            <a:off x="37468176" y="5281829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chemeClr val="tx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11F878E-C818-A6A1-1412-FFF722BB1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36676" y="5243362"/>
            <a:ext cx="1143000" cy="1143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7180BF6-B66D-7223-293A-8AE119501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68176" y="5281829"/>
            <a:ext cx="1080000" cy="108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CFD64E-FE0A-9FCD-7F65-21D0AF46760B}"/>
              </a:ext>
            </a:extLst>
          </p:cNvPr>
          <p:cNvSpPr txBox="1"/>
          <p:nvPr/>
        </p:nvSpPr>
        <p:spPr>
          <a:xfrm>
            <a:off x="14352104" y="-469127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ru-RU" sz="3200" dirty="0">
              <a:solidFill>
                <a:sysClr val="windowText" lastClr="000000"/>
              </a:solidFill>
            </a:endParaRPr>
          </a:p>
        </p:txBody>
      </p:sp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0C4E5E43-3977-D741-FE93-A0B88DCA1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000" y="1205798"/>
            <a:ext cx="20134588" cy="2579507"/>
          </a:xfrm>
        </p:spPr>
        <p:txBody>
          <a:bodyPr/>
          <a:lstStyle/>
          <a:p>
            <a:r>
              <a:rPr lang="en-US" altLang="ru-RU" sz="4800" dirty="0"/>
              <a:t>Serverless</a:t>
            </a:r>
            <a:r>
              <a:rPr lang="ru-RU" altLang="ru-RU" sz="4800" dirty="0"/>
              <a:t> помогает разрабатывать приложения, хранить данные и настраивать интеграцию с другими платформами без создания виртуальных машин и обслуживания инфраструктуры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4986DB-FF78-C870-8CDA-2BFC267312E1}"/>
              </a:ext>
            </a:extLst>
          </p:cNvPr>
          <p:cNvSpPr txBox="1"/>
          <p:nvPr/>
        </p:nvSpPr>
        <p:spPr>
          <a:xfrm>
            <a:off x="1535436" y="5013336"/>
            <a:ext cx="192908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indent="-540000">
              <a:spcAft>
                <a:spcPts val="2400"/>
              </a:spcAft>
            </a:pPr>
            <a:r>
              <a:rPr lang="ru-RU" sz="4400" dirty="0">
                <a:solidFill>
                  <a:srgbClr val="5182FF"/>
                </a:solidFill>
              </a:rPr>
              <a:t>Для чего подходит</a:t>
            </a:r>
            <a:r>
              <a:rPr lang="en-GB" sz="4400" dirty="0">
                <a:solidFill>
                  <a:srgbClr val="5182FF"/>
                </a:solidFill>
              </a:rPr>
              <a:t> </a:t>
            </a:r>
            <a:r>
              <a:rPr lang="en-US" sz="4400" dirty="0">
                <a:solidFill>
                  <a:srgbClr val="5182FF"/>
                </a:solidFill>
              </a:rPr>
              <a:t>s</a:t>
            </a:r>
            <a:r>
              <a:rPr lang="en-GB" sz="4400" dirty="0" err="1">
                <a:solidFill>
                  <a:srgbClr val="5182FF"/>
                </a:solidFill>
              </a:rPr>
              <a:t>erverless</a:t>
            </a:r>
            <a:endParaRPr lang="en-GB" sz="4400" dirty="0">
              <a:solidFill>
                <a:srgbClr val="5182FF"/>
              </a:solidFill>
            </a:endParaRP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1BFE93D4-D449-4B65-87C3-E95EEA3408C8}"/>
              </a:ext>
            </a:extLst>
          </p:cNvPr>
          <p:cNvGrpSpPr/>
          <p:nvPr/>
        </p:nvGrpSpPr>
        <p:grpSpPr>
          <a:xfrm>
            <a:off x="1587600" y="6434494"/>
            <a:ext cx="21224775" cy="5494925"/>
            <a:chOff x="1587600" y="5997462"/>
            <a:chExt cx="20881875" cy="5494925"/>
          </a:xfrm>
        </p:grpSpPr>
        <p:sp>
          <p:nvSpPr>
            <p:cNvPr id="24" name="Rectangle: Rounded Corners 5">
              <a:extLst>
                <a:ext uri="{FF2B5EF4-FFF2-40B4-BE49-F238E27FC236}">
                  <a16:creationId xmlns:a16="http://schemas.microsoft.com/office/drawing/2014/main" id="{26E1B1BC-451F-9C4E-DC09-4306DA0D1E83}"/>
                </a:ext>
              </a:extLst>
            </p:cNvPr>
            <p:cNvSpPr/>
            <p:nvPr/>
          </p:nvSpPr>
          <p:spPr>
            <a:xfrm>
              <a:off x="1587600" y="5997462"/>
              <a:ext cx="10239275" cy="2579507"/>
            </a:xfrm>
            <a:prstGeom prst="roundRect">
              <a:avLst>
                <a:gd name="adj" fmla="val 148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en-US" sz="320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25" name="Rectangle: Rounded Corners 5">
              <a:extLst>
                <a:ext uri="{FF2B5EF4-FFF2-40B4-BE49-F238E27FC236}">
                  <a16:creationId xmlns:a16="http://schemas.microsoft.com/office/drawing/2014/main" id="{3B748E7C-C9FC-9A93-6943-B4643C8CA983}"/>
                </a:ext>
              </a:extLst>
            </p:cNvPr>
            <p:cNvSpPr/>
            <p:nvPr/>
          </p:nvSpPr>
          <p:spPr>
            <a:xfrm>
              <a:off x="1587600" y="8912880"/>
              <a:ext cx="10239275" cy="2579507"/>
            </a:xfrm>
            <a:prstGeom prst="roundRect">
              <a:avLst>
                <a:gd name="adj" fmla="val 148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en-US" sz="320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26" name="Rectangle: Rounded Corners 5">
              <a:extLst>
                <a:ext uri="{FF2B5EF4-FFF2-40B4-BE49-F238E27FC236}">
                  <a16:creationId xmlns:a16="http://schemas.microsoft.com/office/drawing/2014/main" id="{789C7848-EE35-DC72-5D3C-7F83471D344D}"/>
                </a:ext>
              </a:extLst>
            </p:cNvPr>
            <p:cNvSpPr/>
            <p:nvPr/>
          </p:nvSpPr>
          <p:spPr>
            <a:xfrm>
              <a:off x="12230200" y="5997462"/>
              <a:ext cx="10239275" cy="2579507"/>
            </a:xfrm>
            <a:prstGeom prst="roundRect">
              <a:avLst>
                <a:gd name="adj" fmla="val 148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en-US" sz="320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28" name="Rectangle: Rounded Corners 5">
              <a:extLst>
                <a:ext uri="{FF2B5EF4-FFF2-40B4-BE49-F238E27FC236}">
                  <a16:creationId xmlns:a16="http://schemas.microsoft.com/office/drawing/2014/main" id="{BC05BE5D-806C-080E-A5C6-23E3F79072AA}"/>
                </a:ext>
              </a:extLst>
            </p:cNvPr>
            <p:cNvSpPr/>
            <p:nvPr/>
          </p:nvSpPr>
          <p:spPr>
            <a:xfrm>
              <a:off x="12230200" y="8912880"/>
              <a:ext cx="10239275" cy="2579507"/>
            </a:xfrm>
            <a:prstGeom prst="roundRect">
              <a:avLst>
                <a:gd name="adj" fmla="val 148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en-US" sz="320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9" name="Content Placeholder 5">
              <a:extLst>
                <a:ext uri="{FF2B5EF4-FFF2-40B4-BE49-F238E27FC236}">
                  <a16:creationId xmlns:a16="http://schemas.microsoft.com/office/drawing/2014/main" id="{F5CB536C-D3E7-37C2-1D7A-804ACF3B11C8}"/>
                </a:ext>
              </a:extLst>
            </p:cNvPr>
            <p:cNvSpPr txBox="1">
              <a:spLocks/>
            </p:cNvSpPr>
            <p:nvPr/>
          </p:nvSpPr>
          <p:spPr>
            <a:xfrm>
              <a:off x="2190827" y="6652497"/>
              <a:ext cx="8432800" cy="126943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719964" algn="l" defTabSz="1907905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Pct val="120000"/>
                <a:buFont typeface="Arial Unicode MS" panose="020B0604020202020204" pitchFamily="34" charset="-128"/>
                <a:buChar char="▎"/>
                <a:defRPr sz="3600" b="1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000" indent="-715963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SzPct val="150000"/>
                <a:buFont typeface="Yandex Sans Text Light" panose="02000000000000000000" pitchFamily="2" charset="-52"/>
                <a:buChar char="›"/>
                <a:tabLst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20000" indent="-715963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 typeface="+mj-lt"/>
                <a:buAutoNum type="arabicPeriod"/>
                <a:tabLst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3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028699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943007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857315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771623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>
                <a:lnSpc>
                  <a:spcPct val="110000"/>
                </a:lnSpc>
                <a:spcAft>
                  <a:spcPts val="2400"/>
                </a:spcAft>
                <a:buClr>
                  <a:srgbClr val="5182FF"/>
                </a:buClr>
                <a:buSzPct val="100000"/>
                <a:buNone/>
              </a:pPr>
              <a:r>
                <a:rPr lang="ru-RU" sz="3200" dirty="0">
                  <a:latin typeface="+mj-lt"/>
                </a:rPr>
                <a:t>Создание </a:t>
              </a:r>
              <a:r>
                <a:rPr lang="ru-RU" sz="3200" dirty="0" err="1">
                  <a:latin typeface="+mj-lt"/>
                </a:rPr>
                <a:t>микросервисной</a:t>
              </a:r>
              <a:r>
                <a:rPr lang="ru-RU" sz="3200" dirty="0">
                  <a:latin typeface="+mj-lt"/>
                </a:rPr>
                <a:t> </a:t>
              </a:r>
              <a:br>
                <a:rPr lang="ru-RU" sz="3200" dirty="0">
                  <a:latin typeface="+mj-lt"/>
                </a:rPr>
              </a:br>
              <a:r>
                <a:rPr lang="ru-RU" sz="3200" dirty="0">
                  <a:latin typeface="+mj-lt"/>
                </a:rPr>
                <a:t>и кросс-платформенной архитектур</a:t>
              </a:r>
            </a:p>
          </p:txBody>
        </p:sp>
        <p:sp>
          <p:nvSpPr>
            <p:cNvPr id="29" name="Content Placeholder 5">
              <a:extLst>
                <a:ext uri="{FF2B5EF4-FFF2-40B4-BE49-F238E27FC236}">
                  <a16:creationId xmlns:a16="http://schemas.microsoft.com/office/drawing/2014/main" id="{23FA806A-AA84-A42E-66FA-C905241AB057}"/>
                </a:ext>
              </a:extLst>
            </p:cNvPr>
            <p:cNvSpPr txBox="1">
              <a:spLocks/>
            </p:cNvSpPr>
            <p:nvPr/>
          </p:nvSpPr>
          <p:spPr>
            <a:xfrm>
              <a:off x="12931775" y="6652497"/>
              <a:ext cx="8432800" cy="126943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719964" algn="l" defTabSz="1907905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Pct val="120000"/>
                <a:buFont typeface="Arial Unicode MS" panose="020B0604020202020204" pitchFamily="34" charset="-128"/>
                <a:buChar char="▎"/>
                <a:defRPr sz="3600" b="1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000" indent="-715963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SzPct val="150000"/>
                <a:buFont typeface="Yandex Sans Text Light" panose="02000000000000000000" pitchFamily="2" charset="-52"/>
                <a:buChar char="›"/>
                <a:tabLst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20000" indent="-715963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 typeface="+mj-lt"/>
                <a:buAutoNum type="arabicPeriod"/>
                <a:tabLst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3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028699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943007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857315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771623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>
                <a:lnSpc>
                  <a:spcPct val="110000"/>
                </a:lnSpc>
                <a:spcAft>
                  <a:spcPts val="2400"/>
                </a:spcAft>
                <a:buClr>
                  <a:srgbClr val="5182FF"/>
                </a:buClr>
                <a:buSzPct val="100000"/>
                <a:buNone/>
              </a:pPr>
              <a:r>
                <a:rPr lang="ru-RU" sz="3200" dirty="0">
                  <a:latin typeface="+mj-lt"/>
                </a:rPr>
                <a:t>Сервисы с неравномерными непредсказуемыми нагрузками</a:t>
              </a:r>
            </a:p>
          </p:txBody>
        </p:sp>
        <p:sp>
          <p:nvSpPr>
            <p:cNvPr id="30" name="Content Placeholder 5">
              <a:extLst>
                <a:ext uri="{FF2B5EF4-FFF2-40B4-BE49-F238E27FC236}">
                  <a16:creationId xmlns:a16="http://schemas.microsoft.com/office/drawing/2014/main" id="{91A5C0CF-2B4C-75D4-4240-4D77E7630D57}"/>
                </a:ext>
              </a:extLst>
            </p:cNvPr>
            <p:cNvSpPr txBox="1">
              <a:spLocks/>
            </p:cNvSpPr>
            <p:nvPr/>
          </p:nvSpPr>
          <p:spPr>
            <a:xfrm>
              <a:off x="2190827" y="9567915"/>
              <a:ext cx="8432800" cy="126943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719964" algn="l" defTabSz="1907905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Pct val="120000"/>
                <a:buFont typeface="Arial Unicode MS" panose="020B0604020202020204" pitchFamily="34" charset="-128"/>
                <a:buChar char="▎"/>
                <a:defRPr sz="3600" b="1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000" indent="-715963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SzPct val="150000"/>
                <a:buFont typeface="Yandex Sans Text Light" panose="02000000000000000000" pitchFamily="2" charset="-52"/>
                <a:buChar char="›"/>
                <a:tabLst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20000" indent="-715963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 typeface="+mj-lt"/>
                <a:buAutoNum type="arabicPeriod"/>
                <a:tabLst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3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028699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943007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857315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771623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>
                <a:lnSpc>
                  <a:spcPct val="110000"/>
                </a:lnSpc>
                <a:spcAft>
                  <a:spcPts val="2400"/>
                </a:spcAft>
                <a:buClr>
                  <a:srgbClr val="5182FF"/>
                </a:buClr>
                <a:buSzPct val="100000"/>
                <a:buNone/>
              </a:pPr>
              <a:r>
                <a:rPr lang="ru-RU" sz="3200" dirty="0">
                  <a:latin typeface="+mj-lt"/>
                </a:rPr>
                <a:t>Запуск </a:t>
              </a:r>
              <a:r>
                <a:rPr lang="en-GB" sz="3200" dirty="0">
                  <a:latin typeface="+mj-lt"/>
                </a:rPr>
                <a:t>B2C-</a:t>
              </a:r>
              <a:r>
                <a:rPr lang="ru-RU" sz="3200" dirty="0">
                  <a:latin typeface="+mj-lt"/>
                </a:rPr>
                <a:t>проектов, поддержка </a:t>
              </a:r>
              <a:r>
                <a:rPr lang="en-GB" sz="3200" dirty="0">
                  <a:latin typeface="+mj-lt"/>
                </a:rPr>
                <a:t>UI</a:t>
              </a:r>
            </a:p>
          </p:txBody>
        </p:sp>
        <p:sp>
          <p:nvSpPr>
            <p:cNvPr id="31" name="Content Placeholder 5">
              <a:extLst>
                <a:ext uri="{FF2B5EF4-FFF2-40B4-BE49-F238E27FC236}">
                  <a16:creationId xmlns:a16="http://schemas.microsoft.com/office/drawing/2014/main" id="{589EB2FE-FEDF-C6FC-9BDB-1E1E3DEA90A8}"/>
                </a:ext>
              </a:extLst>
            </p:cNvPr>
            <p:cNvSpPr txBox="1">
              <a:spLocks/>
            </p:cNvSpPr>
            <p:nvPr/>
          </p:nvSpPr>
          <p:spPr>
            <a:xfrm>
              <a:off x="12931775" y="9567915"/>
              <a:ext cx="8432800" cy="126943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00" indent="-719964" algn="l" defTabSz="1907905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Pct val="120000"/>
                <a:buFont typeface="Arial Unicode MS" panose="020B0604020202020204" pitchFamily="34" charset="-128"/>
                <a:buChar char="▎"/>
                <a:defRPr sz="3600" b="1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000" indent="-715963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SzPct val="150000"/>
                <a:buFont typeface="Yandex Sans Text Light" panose="02000000000000000000" pitchFamily="2" charset="-52"/>
                <a:buChar char="›"/>
                <a:tabLst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20000" indent="-715963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 typeface="+mj-lt"/>
                <a:buAutoNum type="arabicPeriod"/>
                <a:tabLst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1828619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3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028699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943007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857315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771623" indent="-457155" algn="l" defTabSz="1828619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>
                <a:lnSpc>
                  <a:spcPct val="110000"/>
                </a:lnSpc>
                <a:spcAft>
                  <a:spcPts val="2400"/>
                </a:spcAft>
                <a:buClr>
                  <a:srgbClr val="5182FF"/>
                </a:buClr>
                <a:buSzPct val="100000"/>
                <a:buNone/>
              </a:pPr>
              <a:r>
                <a:rPr lang="ru-RU" sz="3200" dirty="0">
                  <a:latin typeface="+mj-lt"/>
                </a:rPr>
                <a:t>Стартапы, растущие проекты</a:t>
              </a:r>
            </a:p>
          </p:txBody>
        </p:sp>
      </p:grpSp>
      <p:sp>
        <p:nvSpPr>
          <p:cNvPr id="45" name="Slide Number Placeholder 2">
            <a:extLst>
              <a:ext uri="{FF2B5EF4-FFF2-40B4-BE49-F238E27FC236}">
                <a16:creationId xmlns:a16="http://schemas.microsoft.com/office/drawing/2014/main" id="{BC0D381B-4EB1-01B0-0204-84AA2B76F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098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DB19CEC-8F2C-2F06-A8F8-509F752AE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460" y="900000"/>
            <a:ext cx="20767420" cy="257950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По мнению аудитории, </a:t>
            </a:r>
            <a:r>
              <a:rPr lang="en-US" dirty="0">
                <a:latin typeface="+mn-lt"/>
              </a:rPr>
              <a:t>serverless </a:t>
            </a:r>
            <a:r>
              <a:rPr lang="ru-RU" dirty="0">
                <a:latin typeface="+mn-lt"/>
              </a:rPr>
              <a:t>—</a:t>
            </a:r>
            <a:r>
              <a:rPr lang="en-US" dirty="0">
                <a:latin typeface="+mn-lt"/>
              </a:rPr>
              <a:t> </a:t>
            </a:r>
            <a:r>
              <a:rPr lang="ru-RU" dirty="0">
                <a:latin typeface="+mn-lt"/>
              </a:rPr>
              <a:t>это тренд, который продолжит расти в 2024 году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83D4A5-EF82-E961-A2F0-FE7EBC7F8D6D}"/>
              </a:ext>
            </a:extLst>
          </p:cNvPr>
          <p:cNvSpPr txBox="1"/>
          <p:nvPr/>
        </p:nvSpPr>
        <p:spPr>
          <a:xfrm>
            <a:off x="8030365" y="5384845"/>
            <a:ext cx="6581272" cy="530914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1800"/>
              </a:spcAft>
            </a:pPr>
            <a:r>
              <a:rPr lang="ru-RU" sz="19600" dirty="0">
                <a:solidFill>
                  <a:srgbClr val="5182FF"/>
                </a:solidFill>
              </a:rPr>
              <a:t>80</a:t>
            </a:r>
            <a:r>
              <a:rPr lang="ru-RU" sz="9600" dirty="0">
                <a:solidFill>
                  <a:srgbClr val="5182FF"/>
                </a:solidFill>
              </a:rPr>
              <a:t>%</a:t>
            </a:r>
          </a:p>
          <a:p>
            <a:pPr>
              <a:spcAft>
                <a:spcPts val="1800"/>
              </a:spcAft>
            </a:pPr>
            <a:r>
              <a:rPr lang="ru-RU" sz="3200" b="0" i="0" u="none" strike="noStrike" dirty="0">
                <a:effectLst/>
                <a:latin typeface="+mj-lt"/>
              </a:rPr>
              <a:t>считают, что наличие, количество</a:t>
            </a:r>
            <a:r>
              <a:rPr lang="en-GB" sz="3200" b="0" i="0" u="none" strike="noStrike" dirty="0">
                <a:effectLst/>
                <a:latin typeface="+mj-lt"/>
              </a:rPr>
              <a:t> </a:t>
            </a:r>
            <a:r>
              <a:rPr lang="ru-RU" sz="3200" b="0" i="0" u="none" strike="noStrike" dirty="0">
                <a:effectLst/>
                <a:latin typeface="+mj-lt"/>
              </a:rPr>
              <a:t>и качество </a:t>
            </a:r>
            <a:r>
              <a:rPr lang="en-US" sz="3200" b="0" i="0" u="none" strike="noStrike" dirty="0">
                <a:effectLst/>
                <a:latin typeface="+mj-lt"/>
              </a:rPr>
              <a:t>serverless-</a:t>
            </a:r>
            <a:r>
              <a:rPr lang="ru-RU" sz="3200" b="0" i="0" u="none" strike="noStrike" dirty="0">
                <a:effectLst/>
                <a:latin typeface="+mj-lt"/>
              </a:rPr>
              <a:t>сервисов важны при выборе облачного провайдера</a:t>
            </a:r>
            <a:endParaRPr lang="ru-RU" sz="8800" dirty="0">
              <a:solidFill>
                <a:srgbClr val="5182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1EBDA3-41A5-6A25-C62E-DBCC80FF2333}"/>
              </a:ext>
            </a:extLst>
          </p:cNvPr>
          <p:cNvSpPr txBox="1"/>
          <p:nvPr/>
        </p:nvSpPr>
        <p:spPr>
          <a:xfrm>
            <a:off x="1579564" y="5384845"/>
            <a:ext cx="5777892" cy="530914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1800"/>
              </a:spcAft>
            </a:pPr>
            <a:r>
              <a:rPr lang="ru-RU" sz="19600" dirty="0">
                <a:solidFill>
                  <a:srgbClr val="5182FF"/>
                </a:solidFill>
              </a:rPr>
              <a:t>83</a:t>
            </a:r>
            <a:r>
              <a:rPr lang="ru-RU" sz="8800" dirty="0">
                <a:solidFill>
                  <a:srgbClr val="5182FF"/>
                </a:solidFill>
              </a:rPr>
              <a:t>%</a:t>
            </a:r>
          </a:p>
          <a:p>
            <a:r>
              <a:rPr lang="ru-RU" altLang="ru-RU" sz="3200" dirty="0">
                <a:solidFill>
                  <a:srgbClr val="000000"/>
                </a:solidFill>
                <a:latin typeface="+mj-lt"/>
              </a:rPr>
              <a:t>согласны, что использование </a:t>
            </a:r>
            <a:r>
              <a:rPr lang="en-US" altLang="ru-RU" sz="3200" dirty="0">
                <a:solidFill>
                  <a:srgbClr val="000000"/>
                </a:solidFill>
                <a:latin typeface="+mj-lt"/>
              </a:rPr>
              <a:t>serverless-</a:t>
            </a:r>
            <a:r>
              <a:rPr lang="ru-RU" altLang="ru-RU" sz="3200" dirty="0">
                <a:solidFill>
                  <a:srgbClr val="000000"/>
                </a:solidFill>
                <a:latin typeface="+mj-lt"/>
              </a:rPr>
              <a:t>сервисов — тренд, который продолжит расти в 2024 году</a:t>
            </a:r>
            <a:endParaRPr lang="ru-RU" sz="8800" dirty="0">
              <a:solidFill>
                <a:srgbClr val="5182FF"/>
              </a:solidFill>
            </a:endParaRPr>
          </a:p>
        </p:txBody>
      </p:sp>
      <p:sp>
        <p:nvSpPr>
          <p:cNvPr id="2" name="Прямоугольник: скругленные углы 23">
            <a:extLst>
              <a:ext uri="{FF2B5EF4-FFF2-40B4-BE49-F238E27FC236}">
                <a16:creationId xmlns:a16="http://schemas.microsoft.com/office/drawing/2014/main" id="{B8E3EA84-C3EB-D611-2DEC-9D269A48EC78}"/>
              </a:ext>
            </a:extLst>
          </p:cNvPr>
          <p:cNvSpPr/>
          <p:nvPr/>
        </p:nvSpPr>
        <p:spPr>
          <a:xfrm>
            <a:off x="15484475" y="3833814"/>
            <a:ext cx="7340601" cy="8045449"/>
          </a:xfrm>
          <a:prstGeom prst="roundRect">
            <a:avLst>
              <a:gd name="adj" fmla="val 5142"/>
            </a:avLst>
          </a:prstGeom>
          <a:solidFill>
            <a:srgbClr val="E3E9EE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noFill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138D4-A81D-5A93-2A8D-475549AE0167}"/>
              </a:ext>
            </a:extLst>
          </p:cNvPr>
          <p:cNvSpPr txBox="1">
            <a:spLocks/>
          </p:cNvSpPr>
          <p:nvPr/>
        </p:nvSpPr>
        <p:spPr>
          <a:xfrm>
            <a:off x="15965850" y="6067872"/>
            <a:ext cx="6486164" cy="7878999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ru-RU" sz="2400" dirty="0">
                <a:solidFill>
                  <a:schemeClr val="accent1"/>
                </a:solidFill>
                <a:latin typeface="+mj-lt"/>
              </a:rPr>
              <a:t>«</a:t>
            </a:r>
            <a:r>
              <a:rPr lang="en-US" sz="2400" dirty="0">
                <a:latin typeface="+mj-lt"/>
              </a:rPr>
              <a:t>Serverless-</a:t>
            </a:r>
            <a:r>
              <a:rPr lang="ru-RU" sz="2400" dirty="0">
                <a:latin typeface="+mj-lt"/>
              </a:rPr>
              <a:t>сервисы прекрасно подходят для реализации различных </a:t>
            </a:r>
            <a:r>
              <a:rPr lang="en-US" sz="2400" dirty="0">
                <a:latin typeface="+mj-lt"/>
              </a:rPr>
              <a:t>DevOps-</a:t>
            </a:r>
            <a:r>
              <a:rPr lang="ru-RU" sz="2400" dirty="0">
                <a:latin typeface="+mj-lt"/>
              </a:rPr>
              <a:t>практик и </a:t>
            </a:r>
            <a:r>
              <a:rPr lang="en-US" sz="2400" dirty="0" err="1">
                <a:latin typeface="+mj-lt"/>
              </a:rPr>
              <a:t>ChatOps</a:t>
            </a:r>
            <a:r>
              <a:rPr lang="en-US" sz="2400" dirty="0">
                <a:latin typeface="+mj-lt"/>
              </a:rPr>
              <a:t>-</a:t>
            </a:r>
            <a:r>
              <a:rPr lang="ru-RU" sz="2400" dirty="0">
                <a:latin typeface="+mj-lt"/>
              </a:rPr>
              <a:t>практик. В корпоративной среде </a:t>
            </a:r>
            <a:r>
              <a:rPr lang="en-US" sz="2400" dirty="0">
                <a:latin typeface="+mj-lt"/>
              </a:rPr>
              <a:t>serverless-</a:t>
            </a:r>
            <a:r>
              <a:rPr lang="ru-RU" sz="2400" dirty="0">
                <a:latin typeface="+mj-lt"/>
              </a:rPr>
              <a:t>подход помогает быстрому прототипированию и решению сопутствующих задач. Для инженеров </a:t>
            </a:r>
            <a:br>
              <a:rPr lang="en-US" sz="2400" dirty="0">
                <a:latin typeface="+mj-lt"/>
              </a:rPr>
            </a:br>
            <a:r>
              <a:rPr lang="ru-RU" sz="2400" dirty="0">
                <a:latin typeface="+mj-lt"/>
              </a:rPr>
              <a:t>эти два аргумента часто влияют </a:t>
            </a:r>
            <a:br>
              <a:rPr lang="en-US" sz="2400" dirty="0">
                <a:latin typeface="+mj-lt"/>
              </a:rPr>
            </a:br>
            <a:r>
              <a:rPr lang="ru-RU" sz="2400" dirty="0">
                <a:latin typeface="+mj-lt"/>
              </a:rPr>
              <a:t>на выбор облака, обладающего </a:t>
            </a:r>
            <a:br>
              <a:rPr lang="en-US" sz="2400" dirty="0">
                <a:latin typeface="+mj-lt"/>
              </a:rPr>
            </a:br>
            <a:r>
              <a:rPr lang="ru-RU" sz="2400" dirty="0">
                <a:latin typeface="+mj-lt"/>
              </a:rPr>
              <a:t>развитой </a:t>
            </a:r>
            <a:r>
              <a:rPr lang="en-US" sz="2400" dirty="0">
                <a:latin typeface="+mj-lt"/>
              </a:rPr>
              <a:t>serverless-</a:t>
            </a:r>
            <a:r>
              <a:rPr lang="ru-RU" sz="2400" dirty="0">
                <a:latin typeface="+mj-lt"/>
              </a:rPr>
              <a:t>экосистемой</a:t>
            </a:r>
            <a:r>
              <a:rPr lang="ru-RU" sz="2400" dirty="0">
                <a:solidFill>
                  <a:schemeClr val="accent1"/>
                </a:solidFill>
                <a:latin typeface="+mj-lt"/>
              </a:rPr>
              <a:t>»</a:t>
            </a:r>
            <a:endParaRPr lang="ru-RU" sz="24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BF42FE-D587-A0F5-D772-2C45A304F506}"/>
              </a:ext>
            </a:extLst>
          </p:cNvPr>
          <p:cNvSpPr txBox="1"/>
          <p:nvPr/>
        </p:nvSpPr>
        <p:spPr>
          <a:xfrm>
            <a:off x="17058834" y="4178647"/>
            <a:ext cx="3371953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defRPr/>
            </a:pPr>
            <a:r>
              <a:rPr kumimoji="0" lang="ru-RU" sz="2000" b="1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YS Text Regular" pitchFamily="34" charset="-122"/>
                <a:cs typeface="Arial" panose="020B0604020202020204" pitchFamily="34" charset="0"/>
              </a:rPr>
              <a:t>Антон Черноусов </a:t>
            </a:r>
          </a:p>
          <a:p>
            <a:pPr>
              <a:defRPr/>
            </a:pPr>
            <a:r>
              <a:rPr kumimoji="0" lang="en-GB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Developer Advocate </a:t>
            </a:r>
          </a:p>
          <a:p>
            <a:pPr>
              <a:defRPr/>
            </a:pPr>
            <a:r>
              <a:rPr kumimoji="0" lang="en-GB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Yandex Cloud Serverless</a:t>
            </a:r>
            <a:br>
              <a:rPr kumimoji="0" lang="en-GB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</a:br>
            <a:endParaRPr kumimoji="0" lang="en-GB" sz="200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BE2841F3-6167-2B5C-A236-25F8188BE819}"/>
              </a:ext>
            </a:extLst>
          </p:cNvPr>
          <p:cNvGrpSpPr/>
          <p:nvPr/>
        </p:nvGrpSpPr>
        <p:grpSpPr>
          <a:xfrm>
            <a:off x="15799125" y="4152659"/>
            <a:ext cx="943200" cy="943199"/>
            <a:chOff x="7472535" y="3361038"/>
            <a:chExt cx="1108401" cy="1072542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88C873D1-A390-468A-E77C-054EEAFC854F}"/>
                </a:ext>
              </a:extLst>
            </p:cNvPr>
            <p:cNvSpPr/>
            <p:nvPr/>
          </p:nvSpPr>
          <p:spPr>
            <a:xfrm>
              <a:off x="7472535" y="3361038"/>
              <a:ext cx="1108399" cy="1072541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rgbClr val="97B4FF"/>
                </a:solidFill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E219BB21-239F-B2D6-FF6E-B5F61B30C5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1000"/>
                      </a14:imgEffect>
                      <a14:imgEffect>
                        <a14:brightnessContrast bright="12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" r="1115" b="4812"/>
            <a:stretch/>
          </p:blipFill>
          <p:spPr>
            <a:xfrm>
              <a:off x="7484893" y="3414379"/>
              <a:ext cx="1096043" cy="1019201"/>
            </a:xfrm>
            <a:custGeom>
              <a:avLst/>
              <a:gdLst>
                <a:gd name="connsiteX0" fmla="*/ 304805 w 1096043"/>
                <a:gd name="connsiteY0" fmla="*/ 0 h 1019202"/>
                <a:gd name="connsiteX1" fmla="*/ 778882 w 1096043"/>
                <a:gd name="connsiteY1" fmla="*/ 0 h 1019202"/>
                <a:gd name="connsiteX2" fmla="*/ 851701 w 1096043"/>
                <a:gd name="connsiteY2" fmla="*/ 38247 h 1019202"/>
                <a:gd name="connsiteX3" fmla="*/ 1096043 w 1096043"/>
                <a:gd name="connsiteY3" fmla="*/ 482931 h 1019202"/>
                <a:gd name="connsiteX4" fmla="*/ 541843 w 1096043"/>
                <a:gd name="connsiteY4" fmla="*/ 1019202 h 1019202"/>
                <a:gd name="connsiteX5" fmla="*/ 31195 w 1096043"/>
                <a:gd name="connsiteY5" fmla="*/ 691672 h 1019202"/>
                <a:gd name="connsiteX6" fmla="*/ 0 w 1096043"/>
                <a:gd name="connsiteY6" fmla="*/ 594431 h 1019202"/>
                <a:gd name="connsiteX7" fmla="*/ 0 w 1096043"/>
                <a:gd name="connsiteY7" fmla="*/ 371431 h 1019202"/>
                <a:gd name="connsiteX8" fmla="*/ 31195 w 1096043"/>
                <a:gd name="connsiteY8" fmla="*/ 274190 h 1019202"/>
                <a:gd name="connsiteX9" fmla="*/ 231985 w 1096043"/>
                <a:gd name="connsiteY9" fmla="*/ 38247 h 1019202"/>
                <a:gd name="connsiteX10" fmla="*/ 304805 w 1096043"/>
                <a:gd name="connsiteY10" fmla="*/ 0 h 101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6043" h="1019202">
                  <a:moveTo>
                    <a:pt x="304805" y="0"/>
                  </a:moveTo>
                  <a:lnTo>
                    <a:pt x="778882" y="0"/>
                  </a:lnTo>
                  <a:lnTo>
                    <a:pt x="851701" y="38247"/>
                  </a:lnTo>
                  <a:cubicBezTo>
                    <a:pt x="999120" y="134619"/>
                    <a:pt x="1096043" y="297822"/>
                    <a:pt x="1096043" y="482931"/>
                  </a:cubicBezTo>
                  <a:cubicBezTo>
                    <a:pt x="1096043" y="779105"/>
                    <a:pt x="847919" y="1019202"/>
                    <a:pt x="541843" y="1019202"/>
                  </a:cubicBezTo>
                  <a:cubicBezTo>
                    <a:pt x="312286" y="1019202"/>
                    <a:pt x="115327" y="884148"/>
                    <a:pt x="31195" y="691672"/>
                  </a:cubicBezTo>
                  <a:lnTo>
                    <a:pt x="0" y="594431"/>
                  </a:lnTo>
                  <a:lnTo>
                    <a:pt x="0" y="371431"/>
                  </a:lnTo>
                  <a:lnTo>
                    <a:pt x="31195" y="274190"/>
                  </a:lnTo>
                  <a:cubicBezTo>
                    <a:pt x="73261" y="177953"/>
                    <a:pt x="143534" y="96070"/>
                    <a:pt x="231985" y="38247"/>
                  </a:cubicBezTo>
                  <a:lnTo>
                    <a:pt x="304805" y="0"/>
                  </a:lnTo>
                  <a:close/>
                </a:path>
              </a:pathLst>
            </a:cu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1E1C687-0179-4455-8637-ABF4882ACA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1000"/>
                      </a14:imgEffect>
                      <a14:imgEffect>
                        <a14:brightnessContrast bright="12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" r="72500" b="63254"/>
            <a:stretch/>
          </p:blipFill>
          <p:spPr>
            <a:xfrm>
              <a:off x="7484892" y="3414378"/>
              <a:ext cx="304805" cy="371431"/>
            </a:xfrm>
            <a:custGeom>
              <a:avLst/>
              <a:gdLst>
                <a:gd name="connsiteX0" fmla="*/ 0 w 304805"/>
                <a:gd name="connsiteY0" fmla="*/ 0 h 371431"/>
                <a:gd name="connsiteX1" fmla="*/ 304805 w 304805"/>
                <a:gd name="connsiteY1" fmla="*/ 0 h 371431"/>
                <a:gd name="connsiteX2" fmla="*/ 231985 w 304805"/>
                <a:gd name="connsiteY2" fmla="*/ 38247 h 371431"/>
                <a:gd name="connsiteX3" fmla="*/ 31195 w 304805"/>
                <a:gd name="connsiteY3" fmla="*/ 274190 h 371431"/>
                <a:gd name="connsiteX4" fmla="*/ 0 w 304805"/>
                <a:gd name="connsiteY4" fmla="*/ 371431 h 371431"/>
                <a:gd name="connsiteX5" fmla="*/ 0 w 304805"/>
                <a:gd name="connsiteY5" fmla="*/ 0 h 37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5" h="371431">
                  <a:moveTo>
                    <a:pt x="0" y="0"/>
                  </a:moveTo>
                  <a:lnTo>
                    <a:pt x="304805" y="0"/>
                  </a:lnTo>
                  <a:lnTo>
                    <a:pt x="231985" y="38247"/>
                  </a:lnTo>
                  <a:cubicBezTo>
                    <a:pt x="143534" y="96070"/>
                    <a:pt x="73261" y="177953"/>
                    <a:pt x="31195" y="274190"/>
                  </a:cubicBezTo>
                  <a:lnTo>
                    <a:pt x="0" y="371431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9A505375-C199-9C60-F78E-205E09DE7C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"/>
                      </a14:imgEffect>
                      <a14:imgEffect>
                        <a14:brightnessContrast bright="12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115" t="36746" r="100000" b="43135"/>
            <a:stretch/>
          </p:blipFill>
          <p:spPr>
            <a:xfrm>
              <a:off x="7472535" y="3785809"/>
              <a:ext cx="12357" cy="223000"/>
            </a:xfrm>
            <a:custGeom>
              <a:avLst/>
              <a:gdLst>
                <a:gd name="connsiteX0" fmla="*/ 12357 w 12357"/>
                <a:gd name="connsiteY0" fmla="*/ 0 h 223000"/>
                <a:gd name="connsiteX1" fmla="*/ 12357 w 12357"/>
                <a:gd name="connsiteY1" fmla="*/ 223000 h 223000"/>
                <a:gd name="connsiteX2" fmla="*/ 11259 w 12357"/>
                <a:gd name="connsiteY2" fmla="*/ 219577 h 223000"/>
                <a:gd name="connsiteX3" fmla="*/ 0 w 12357"/>
                <a:gd name="connsiteY3" fmla="*/ 111500 h 223000"/>
                <a:gd name="connsiteX4" fmla="*/ 11259 w 12357"/>
                <a:gd name="connsiteY4" fmla="*/ 3423 h 223000"/>
                <a:gd name="connsiteX5" fmla="*/ 12357 w 12357"/>
                <a:gd name="connsiteY5" fmla="*/ 0 h 22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57" h="223000">
                  <a:moveTo>
                    <a:pt x="12357" y="0"/>
                  </a:moveTo>
                  <a:lnTo>
                    <a:pt x="12357" y="223000"/>
                  </a:lnTo>
                  <a:lnTo>
                    <a:pt x="11259" y="219577"/>
                  </a:lnTo>
                  <a:cubicBezTo>
                    <a:pt x="3877" y="184667"/>
                    <a:pt x="0" y="148522"/>
                    <a:pt x="0" y="111500"/>
                  </a:cubicBezTo>
                  <a:cubicBezTo>
                    <a:pt x="0" y="74478"/>
                    <a:pt x="3877" y="38333"/>
                    <a:pt x="11259" y="3423"/>
                  </a:cubicBezTo>
                  <a:lnTo>
                    <a:pt x="12357" y="0"/>
                  </a:lnTo>
                  <a:close/>
                </a:path>
              </a:pathLst>
            </a:custGeom>
          </p:spPr>
        </p:pic>
      </p:grp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5710EC50-01B3-5489-2FE5-861DD01D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654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AA020EDA-2C40-EEB1-CD22-F782F8003A5A}"/>
              </a:ext>
            </a:extLst>
          </p:cNvPr>
          <p:cNvSpPr txBox="1">
            <a:spLocks/>
          </p:cNvSpPr>
          <p:nvPr/>
        </p:nvSpPr>
        <p:spPr>
          <a:xfrm>
            <a:off x="1526462" y="900000"/>
            <a:ext cx="19823826" cy="2579507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7200" dirty="0">
                <a:latin typeface="+mn-lt"/>
              </a:rPr>
              <a:t>Ключевые преимущества </a:t>
            </a:r>
            <a:r>
              <a:rPr lang="en-US" dirty="0">
                <a:effectLst/>
                <a:latin typeface="+mn-lt"/>
              </a:rPr>
              <a:t>serverless</a:t>
            </a:r>
            <a:r>
              <a:rPr lang="ru-RU" dirty="0">
                <a:effectLst/>
                <a:latin typeface="+mn-lt"/>
              </a:rPr>
              <a:t> </a:t>
            </a:r>
            <a:r>
              <a:rPr lang="ru-RU" altLang="ru-RU" sz="7200" dirty="0">
                <a:latin typeface="+mn-lt"/>
              </a:rPr>
              <a:t>— </a:t>
            </a:r>
            <a:br>
              <a:rPr lang="ru-RU" altLang="ru-RU" sz="7200" dirty="0">
                <a:latin typeface="+mn-lt"/>
              </a:rPr>
            </a:br>
            <a:r>
              <a:rPr lang="ru-RU" altLang="ru-RU" dirty="0">
                <a:latin typeface="+mn-lt"/>
              </a:rPr>
              <a:t>это </a:t>
            </a:r>
            <a:r>
              <a:rPr lang="ru-RU" altLang="ru-RU" sz="7200" dirty="0">
                <a:latin typeface="+mn-lt"/>
              </a:rPr>
              <a:t>масштабируемость</a:t>
            </a:r>
            <a:r>
              <a:rPr lang="ru-RU" altLang="ru-RU" dirty="0">
                <a:latin typeface="+mn-lt"/>
              </a:rPr>
              <a:t> </a:t>
            </a:r>
            <a:r>
              <a:rPr lang="ru-RU" altLang="ru-RU" sz="7200" dirty="0">
                <a:latin typeface="+mn-lt"/>
              </a:rPr>
              <a:t>и отказоустойчивость</a:t>
            </a:r>
            <a:endParaRPr lang="ru-RU" dirty="0">
              <a:latin typeface="+mn-lt"/>
            </a:endParaRPr>
          </a:p>
        </p:txBody>
      </p: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id="{6463D8B8-A405-BD19-4493-694B69138CCA}"/>
              </a:ext>
            </a:extLst>
          </p:cNvPr>
          <p:cNvGrpSpPr/>
          <p:nvPr/>
        </p:nvGrpSpPr>
        <p:grpSpPr>
          <a:xfrm>
            <a:off x="1589196" y="5273675"/>
            <a:ext cx="21223179" cy="7343958"/>
            <a:chOff x="1589196" y="5273675"/>
            <a:chExt cx="21223179" cy="7343958"/>
          </a:xfrm>
        </p:grpSpPr>
        <p:sp>
          <p:nvSpPr>
            <p:cNvPr id="10" name="Rectangle: Rounded Corners 5">
              <a:extLst>
                <a:ext uri="{FF2B5EF4-FFF2-40B4-BE49-F238E27FC236}">
                  <a16:creationId xmlns:a16="http://schemas.microsoft.com/office/drawing/2014/main" id="{56D4E157-D0F0-2258-FA91-2BA6D7D95A9B}"/>
                </a:ext>
              </a:extLst>
            </p:cNvPr>
            <p:cNvSpPr/>
            <p:nvPr/>
          </p:nvSpPr>
          <p:spPr>
            <a:xfrm rot="5400000">
              <a:off x="5050088" y="1812783"/>
              <a:ext cx="3494832" cy="10416616"/>
            </a:xfrm>
            <a:prstGeom prst="roundRect">
              <a:avLst>
                <a:gd name="adj" fmla="val 148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en-US" sz="320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12" name="Rectangle: Rounded Corners 5">
              <a:extLst>
                <a:ext uri="{FF2B5EF4-FFF2-40B4-BE49-F238E27FC236}">
                  <a16:creationId xmlns:a16="http://schemas.microsoft.com/office/drawing/2014/main" id="{FB3F0356-EFE6-B21E-2D62-581CFF1360B4}"/>
                </a:ext>
              </a:extLst>
            </p:cNvPr>
            <p:cNvSpPr/>
            <p:nvPr/>
          </p:nvSpPr>
          <p:spPr>
            <a:xfrm rot="5400000">
              <a:off x="15842878" y="1799010"/>
              <a:ext cx="3494832" cy="10444162"/>
            </a:xfrm>
            <a:prstGeom prst="roundRect">
              <a:avLst>
                <a:gd name="adj" fmla="val 148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en-US" sz="320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290557-F1E6-C378-5985-0C0CF67537EC}"/>
                </a:ext>
              </a:extLst>
            </p:cNvPr>
            <p:cNvSpPr txBox="1"/>
            <p:nvPr/>
          </p:nvSpPr>
          <p:spPr>
            <a:xfrm>
              <a:off x="2197756" y="5688449"/>
              <a:ext cx="9294283" cy="21467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2" indent="0" fontAlgn="auto">
                <a:spcAft>
                  <a:spcPts val="300"/>
                </a:spcAft>
                <a:buFont typeface="Yandex Sans Text Light" panose="02000000000000000000" pitchFamily="2" charset="-52"/>
                <a:buNone/>
                <a:defRPr/>
              </a:pPr>
              <a:r>
                <a:rPr lang="ru-RU" sz="2400" dirty="0">
                  <a:solidFill>
                    <a:schemeClr val="accent1"/>
                  </a:solidFill>
                </a:rPr>
                <a:t>Масштабируемость</a:t>
              </a:r>
              <a:endParaRPr lang="en-GB" sz="2400" dirty="0">
                <a:solidFill>
                  <a:schemeClr val="accent1"/>
                </a:solidFill>
              </a:endParaRPr>
            </a:p>
            <a:p>
              <a:pPr marL="0" lvl="2" indent="0" fontAlgn="auto">
                <a:spcAft>
                  <a:spcPts val="300"/>
                </a:spcAft>
                <a:buFont typeface="Yandex Sans Text Light" panose="02000000000000000000" pitchFamily="2" charset="-52"/>
                <a:buNone/>
                <a:defRPr/>
              </a:pPr>
              <a:endParaRPr lang="ru-RU" sz="600" dirty="0">
                <a:solidFill>
                  <a:schemeClr val="accent1"/>
                </a:solidFill>
              </a:endParaRPr>
            </a:p>
            <a:p>
              <a:pPr marL="457200" lvl="2" indent="-457200" defTabSz="1828619">
                <a:spcAft>
                  <a:spcPts val="300"/>
                </a:spcAft>
                <a:buClr>
                  <a:srgbClr val="5182F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ru-RU" sz="3200" dirty="0"/>
                <a:t>Автоматически масштабируемое </a:t>
              </a:r>
              <a:br>
                <a:rPr lang="ru-RU" sz="3200" dirty="0"/>
              </a:br>
              <a:r>
                <a:rPr lang="ru-RU" sz="3200" dirty="0"/>
                <a:t>окружение — мгновенная реакция на рост или падение нагрузки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4C9241-59FD-7F3F-C1F9-1043ADCA5767}"/>
                </a:ext>
              </a:extLst>
            </p:cNvPr>
            <p:cNvSpPr txBox="1"/>
            <p:nvPr/>
          </p:nvSpPr>
          <p:spPr>
            <a:xfrm>
              <a:off x="12973372" y="5688449"/>
              <a:ext cx="9294283" cy="21467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2" indent="0" fontAlgn="auto">
                <a:spcAft>
                  <a:spcPts val="300"/>
                </a:spcAft>
                <a:buFont typeface="Yandex Sans Text Light" panose="02000000000000000000" pitchFamily="2" charset="-52"/>
                <a:buNone/>
                <a:defRPr/>
              </a:pPr>
              <a:r>
                <a:rPr lang="ru-RU" sz="2400" dirty="0">
                  <a:solidFill>
                    <a:schemeClr val="accent1"/>
                  </a:solidFill>
                </a:rPr>
                <a:t>Отказоустойчивость</a:t>
              </a:r>
            </a:p>
            <a:p>
              <a:pPr marL="457200" lvl="2" indent="-457200" defTabSz="1828619">
                <a:spcAft>
                  <a:spcPts val="300"/>
                </a:spcAft>
                <a:buClr>
                  <a:srgbClr val="5182F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endParaRPr lang="en-GB" sz="600" dirty="0">
                <a:solidFill>
                  <a:schemeClr val="tx1"/>
                </a:solidFill>
              </a:endParaRPr>
            </a:p>
            <a:p>
              <a:pPr marL="457200" lvl="2" indent="-457200" defTabSz="1828619">
                <a:spcAft>
                  <a:spcPts val="300"/>
                </a:spcAft>
                <a:buClr>
                  <a:srgbClr val="5182F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ru-RU" sz="3200" dirty="0">
                  <a:solidFill>
                    <a:schemeClr val="tx1"/>
                  </a:solidFill>
                </a:rPr>
                <a:t>Гарантия непрерывной работы</a:t>
              </a:r>
            </a:p>
            <a:p>
              <a:pPr marL="457200" lvl="2" indent="-457200" defTabSz="1828619">
                <a:spcAft>
                  <a:spcPts val="300"/>
                </a:spcAft>
                <a:buClr>
                  <a:srgbClr val="5182F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ru-RU" sz="3200" dirty="0">
                  <a:solidFill>
                    <a:schemeClr val="tx1"/>
                  </a:solidFill>
                </a:rPr>
                <a:t>Минимальный риск безвозвратной потери данных</a:t>
              </a:r>
            </a:p>
          </p:txBody>
        </p:sp>
        <p:sp>
          <p:nvSpPr>
            <p:cNvPr id="54" name="Rectangle: Rounded Corners 5">
              <a:extLst>
                <a:ext uri="{FF2B5EF4-FFF2-40B4-BE49-F238E27FC236}">
                  <a16:creationId xmlns:a16="http://schemas.microsoft.com/office/drawing/2014/main" id="{8739B0CE-571B-E5D7-7146-EBC256146744}"/>
                </a:ext>
              </a:extLst>
            </p:cNvPr>
            <p:cNvSpPr/>
            <p:nvPr/>
          </p:nvSpPr>
          <p:spPr>
            <a:xfrm rot="5400000">
              <a:off x="5050088" y="5661909"/>
              <a:ext cx="3494832" cy="10416616"/>
            </a:xfrm>
            <a:prstGeom prst="roundRect">
              <a:avLst>
                <a:gd name="adj" fmla="val 148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en-US" sz="320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55" name="Rectangle: Rounded Corners 5">
              <a:extLst>
                <a:ext uri="{FF2B5EF4-FFF2-40B4-BE49-F238E27FC236}">
                  <a16:creationId xmlns:a16="http://schemas.microsoft.com/office/drawing/2014/main" id="{9D8CDE46-82B2-C59D-110B-32E0E361C22E}"/>
                </a:ext>
              </a:extLst>
            </p:cNvPr>
            <p:cNvSpPr/>
            <p:nvPr/>
          </p:nvSpPr>
          <p:spPr>
            <a:xfrm rot="5400000">
              <a:off x="15842878" y="5648136"/>
              <a:ext cx="3494832" cy="10444162"/>
            </a:xfrm>
            <a:prstGeom prst="roundRect">
              <a:avLst>
                <a:gd name="adj" fmla="val 1480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en-US" sz="320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D51C904-C8A8-A7BE-353A-E86D975E3FF9}"/>
                </a:ext>
              </a:extLst>
            </p:cNvPr>
            <p:cNvSpPr txBox="1"/>
            <p:nvPr/>
          </p:nvSpPr>
          <p:spPr>
            <a:xfrm>
              <a:off x="2197756" y="9537575"/>
              <a:ext cx="8480249" cy="26622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2" indent="0" fontAlgn="auto">
                <a:spcAft>
                  <a:spcPts val="300"/>
                </a:spcAft>
                <a:buFont typeface="Yandex Sans Text Light" panose="02000000000000000000" pitchFamily="2" charset="-52"/>
                <a:buNone/>
                <a:defRPr/>
              </a:pPr>
              <a:r>
                <a:rPr lang="ru-RU" sz="2400" dirty="0">
                  <a:solidFill>
                    <a:schemeClr val="accent1"/>
                  </a:solidFill>
                </a:rPr>
                <a:t>Эффективность</a:t>
              </a:r>
              <a:endParaRPr lang="en-GB" sz="2400" dirty="0">
                <a:solidFill>
                  <a:schemeClr val="accent1"/>
                </a:solidFill>
              </a:endParaRPr>
            </a:p>
            <a:p>
              <a:pPr marL="0" lvl="2" indent="0" fontAlgn="auto">
                <a:spcAft>
                  <a:spcPts val="300"/>
                </a:spcAft>
                <a:buFont typeface="Yandex Sans Text Light" panose="02000000000000000000" pitchFamily="2" charset="-52"/>
                <a:buNone/>
                <a:defRPr/>
              </a:pPr>
              <a:endParaRPr lang="ru-RU" sz="100" dirty="0">
                <a:solidFill>
                  <a:schemeClr val="accent1"/>
                </a:solidFill>
              </a:endParaRPr>
            </a:p>
            <a:p>
              <a:pPr marL="0" lvl="2" indent="0" fontAlgn="auto">
                <a:spcAft>
                  <a:spcPts val="300"/>
                </a:spcAft>
                <a:buFont typeface="Yandex Sans Text Light" panose="02000000000000000000" pitchFamily="2" charset="-52"/>
                <a:buNone/>
                <a:defRPr/>
              </a:pPr>
              <a:endParaRPr lang="ru-RU" sz="200" dirty="0">
                <a:solidFill>
                  <a:schemeClr val="accent1"/>
                </a:solidFill>
              </a:endParaRPr>
            </a:p>
            <a:p>
              <a:pPr marL="457200" lvl="2" indent="-457200" defTabSz="1828619">
                <a:spcAft>
                  <a:spcPts val="300"/>
                </a:spcAft>
                <a:buClr>
                  <a:srgbClr val="5182F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ru-RU" sz="3200" dirty="0"/>
                <a:t>Не надо тратить ресурсы </a:t>
              </a:r>
              <a:br>
                <a:rPr lang="ru-RU" sz="3200" dirty="0"/>
              </a:br>
              <a:r>
                <a:rPr lang="ru-RU" sz="3200" dirty="0"/>
                <a:t>на управление серверами</a:t>
              </a:r>
            </a:p>
            <a:p>
              <a:pPr marL="457200" lvl="2" indent="-457200" defTabSz="1828619">
                <a:spcAft>
                  <a:spcPts val="300"/>
                </a:spcAft>
                <a:buClr>
                  <a:srgbClr val="5182F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ru-RU" sz="3200" dirty="0"/>
                <a:t>Удобные «предустановленные» настройки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D2E15C0-873C-DA25-6BCE-F2DFA524CD61}"/>
                </a:ext>
              </a:extLst>
            </p:cNvPr>
            <p:cNvSpPr txBox="1"/>
            <p:nvPr/>
          </p:nvSpPr>
          <p:spPr>
            <a:xfrm>
              <a:off x="12973373" y="9537575"/>
              <a:ext cx="6924000" cy="16158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2" indent="0" fontAlgn="auto">
                <a:spcAft>
                  <a:spcPts val="300"/>
                </a:spcAft>
                <a:buFont typeface="Yandex Sans Text Light" panose="02000000000000000000" pitchFamily="2" charset="-52"/>
                <a:buNone/>
                <a:defRPr/>
              </a:pPr>
              <a:r>
                <a:rPr lang="ru-RU" sz="2400" dirty="0">
                  <a:solidFill>
                    <a:schemeClr val="accent1"/>
                  </a:solidFill>
                </a:rPr>
                <a:t>Скорость</a:t>
              </a:r>
              <a:endParaRPr lang="en-GB" sz="2400" dirty="0">
                <a:solidFill>
                  <a:schemeClr val="accent1"/>
                </a:solidFill>
              </a:endParaRPr>
            </a:p>
            <a:p>
              <a:pPr marL="457200" lvl="2" indent="-457200" defTabSz="1828619">
                <a:spcAft>
                  <a:spcPts val="300"/>
                </a:spcAft>
                <a:buClr>
                  <a:srgbClr val="5182F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endParaRPr lang="en-GB" sz="600" dirty="0">
                <a:solidFill>
                  <a:schemeClr val="tx1"/>
                </a:solidFill>
              </a:endParaRPr>
            </a:p>
            <a:p>
              <a:pPr marL="457200" lvl="2" indent="-457200" defTabSz="1828619">
                <a:spcAft>
                  <a:spcPts val="300"/>
                </a:spcAft>
                <a:buClr>
                  <a:srgbClr val="5182FF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ru-RU" sz="3200" dirty="0"/>
                <a:t>Высокая скорость вывода продукта в продакшн и на рынок</a:t>
              </a:r>
            </a:p>
          </p:txBody>
        </p:sp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10E76A41-16CF-F5DE-4E21-3E5F980D3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711864" y="11354581"/>
              <a:ext cx="718136" cy="718136"/>
            </a:xfrm>
            <a:prstGeom prst="rect">
              <a:avLst/>
            </a:prstGeom>
          </p:spPr>
        </p:pic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133066B2-4BCA-01EF-276F-1F7C905DE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22344" y="7507944"/>
              <a:ext cx="713728" cy="713728"/>
            </a:xfrm>
            <a:prstGeom prst="rect">
              <a:avLst/>
            </a:prstGeom>
          </p:spPr>
        </p:pic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9AF14840-2F10-C739-5634-7500EAE03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567810" y="7517567"/>
              <a:ext cx="672943" cy="693335"/>
            </a:xfrm>
            <a:prstGeom prst="rect">
              <a:avLst/>
            </a:prstGeom>
          </p:spPr>
        </p:pic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437AA0B9-3E09-F8EF-FD0B-834D15D75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1567810" y="11337822"/>
              <a:ext cx="672943" cy="713728"/>
            </a:xfrm>
            <a:prstGeom prst="rect">
              <a:avLst/>
            </a:prstGeom>
          </p:spPr>
        </p:pic>
      </p:grp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CF4537F6-E546-9442-7C98-23E8AD0CA7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9061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AA020EDA-2C40-EEB1-CD22-F782F8003A5A}"/>
              </a:ext>
            </a:extLst>
          </p:cNvPr>
          <p:cNvSpPr txBox="1">
            <a:spLocks/>
          </p:cNvSpPr>
          <p:nvPr/>
        </p:nvSpPr>
        <p:spPr>
          <a:xfrm>
            <a:off x="1526462" y="900000"/>
            <a:ext cx="18240714" cy="2579507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effectLst/>
                <a:latin typeface="+mn-lt"/>
              </a:rPr>
              <a:t>Ключевые преимущества </a:t>
            </a:r>
            <a:br>
              <a:rPr lang="ru-RU" dirty="0">
                <a:effectLst/>
                <a:latin typeface="+mn-lt"/>
              </a:rPr>
            </a:br>
            <a:r>
              <a:rPr lang="en-US" dirty="0">
                <a:effectLst/>
                <a:latin typeface="+mn-lt"/>
              </a:rPr>
              <a:t>serverless</a:t>
            </a:r>
          </a:p>
        </p:txBody>
      </p:sp>
      <p:sp>
        <p:nvSpPr>
          <p:cNvPr id="98" name="Скругленный прямоугольник 97">
            <a:extLst>
              <a:ext uri="{FF2B5EF4-FFF2-40B4-BE49-F238E27FC236}">
                <a16:creationId xmlns:a16="http://schemas.microsoft.com/office/drawing/2014/main" id="{832AFF68-6DD0-C11A-BEFA-5857B6484BBF}"/>
              </a:ext>
            </a:extLst>
          </p:cNvPr>
          <p:cNvSpPr/>
          <p:nvPr/>
        </p:nvSpPr>
        <p:spPr>
          <a:xfrm>
            <a:off x="1576699" y="5329668"/>
            <a:ext cx="21242404" cy="1345219"/>
          </a:xfrm>
          <a:prstGeom prst="roundRect">
            <a:avLst>
              <a:gd name="adj" fmla="val 12427"/>
            </a:avLst>
          </a:prstGeom>
          <a:solidFill>
            <a:srgbClr val="5182FF">
              <a:alpha val="1538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180000" rIns="792000" bIns="216000" rtlCol="0" anchor="ctr" anchorCtr="0"/>
          <a:lstStyle/>
          <a:p>
            <a:pPr algn="r"/>
            <a:r>
              <a:rPr lang="ru-RU" sz="2400" dirty="0">
                <a:solidFill>
                  <a:srgbClr val="9F6FEF"/>
                </a:solidFill>
              </a:rPr>
              <a:t>Скорость</a:t>
            </a:r>
          </a:p>
        </p:txBody>
      </p:sp>
      <p:sp>
        <p:nvSpPr>
          <p:cNvPr id="99" name="Скругленный прямоугольник 98">
            <a:extLst>
              <a:ext uri="{FF2B5EF4-FFF2-40B4-BE49-F238E27FC236}">
                <a16:creationId xmlns:a16="http://schemas.microsoft.com/office/drawing/2014/main" id="{6F7686E5-B7FF-715B-1751-9E76751B1056}"/>
              </a:ext>
            </a:extLst>
          </p:cNvPr>
          <p:cNvSpPr/>
          <p:nvPr/>
        </p:nvSpPr>
        <p:spPr>
          <a:xfrm>
            <a:off x="1576699" y="4576351"/>
            <a:ext cx="21242404" cy="596348"/>
          </a:xfrm>
          <a:prstGeom prst="roundRect">
            <a:avLst>
              <a:gd name="adj" fmla="val 29043"/>
            </a:avLst>
          </a:prstGeom>
          <a:solidFill>
            <a:srgbClr val="5182FF">
              <a:alpha val="1538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180000" rIns="792000" bIns="216000" rtlCol="0" anchor="ctr" anchorCtr="0"/>
          <a:lstStyle/>
          <a:p>
            <a:pPr algn="r"/>
            <a:r>
              <a:rPr lang="ru-RU" sz="2400" dirty="0">
                <a:solidFill>
                  <a:srgbClr val="5182FF"/>
                </a:solidFill>
              </a:rPr>
              <a:t>Эффективность</a:t>
            </a:r>
          </a:p>
        </p:txBody>
      </p:sp>
      <p:sp>
        <p:nvSpPr>
          <p:cNvPr id="100" name="Скругленный прямоугольник 99">
            <a:extLst>
              <a:ext uri="{FF2B5EF4-FFF2-40B4-BE49-F238E27FC236}">
                <a16:creationId xmlns:a16="http://schemas.microsoft.com/office/drawing/2014/main" id="{9DCBB148-A633-388C-1584-83D73D88C07E}"/>
              </a:ext>
            </a:extLst>
          </p:cNvPr>
          <p:cNvSpPr/>
          <p:nvPr/>
        </p:nvSpPr>
        <p:spPr>
          <a:xfrm>
            <a:off x="1576699" y="6831855"/>
            <a:ext cx="21242404" cy="2090389"/>
          </a:xfrm>
          <a:prstGeom prst="roundRect">
            <a:avLst>
              <a:gd name="adj" fmla="val 11194"/>
            </a:avLst>
          </a:prstGeom>
          <a:solidFill>
            <a:srgbClr val="5182FF">
              <a:alpha val="1538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180000" rIns="792000" bIns="216000" rtlCol="0" anchor="ctr" anchorCtr="0"/>
          <a:lstStyle/>
          <a:p>
            <a:pPr algn="r"/>
            <a:r>
              <a:rPr lang="ru-RU" sz="2400" dirty="0">
                <a:solidFill>
                  <a:srgbClr val="35AF48"/>
                </a:solidFill>
              </a:rPr>
              <a:t>Выгода</a:t>
            </a:r>
          </a:p>
        </p:txBody>
      </p:sp>
      <p:sp>
        <p:nvSpPr>
          <p:cNvPr id="101" name="Скругленный прямоугольник 100">
            <a:extLst>
              <a:ext uri="{FF2B5EF4-FFF2-40B4-BE49-F238E27FC236}">
                <a16:creationId xmlns:a16="http://schemas.microsoft.com/office/drawing/2014/main" id="{72844A00-427C-56C7-24F3-7CD2A7D84075}"/>
              </a:ext>
            </a:extLst>
          </p:cNvPr>
          <p:cNvSpPr/>
          <p:nvPr/>
        </p:nvSpPr>
        <p:spPr>
          <a:xfrm>
            <a:off x="1576699" y="9078014"/>
            <a:ext cx="21242404" cy="596348"/>
          </a:xfrm>
          <a:prstGeom prst="roundRect">
            <a:avLst>
              <a:gd name="adj" fmla="val 29043"/>
            </a:avLst>
          </a:prstGeom>
          <a:solidFill>
            <a:srgbClr val="5182FF">
              <a:alpha val="1538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792000" bIns="216000" rtlCol="0" anchor="ctr" anchorCtr="0"/>
          <a:lstStyle/>
          <a:p>
            <a:pPr algn="r"/>
            <a:r>
              <a:rPr lang="ru-RU" sz="2400" dirty="0">
                <a:solidFill>
                  <a:srgbClr val="9F6FEF"/>
                </a:solidFill>
              </a:rPr>
              <a:t>Скорость</a:t>
            </a:r>
          </a:p>
        </p:txBody>
      </p:sp>
      <p:sp>
        <p:nvSpPr>
          <p:cNvPr id="102" name="Скругленный прямоугольник 101">
            <a:extLst>
              <a:ext uri="{FF2B5EF4-FFF2-40B4-BE49-F238E27FC236}">
                <a16:creationId xmlns:a16="http://schemas.microsoft.com/office/drawing/2014/main" id="{7375222C-DA12-98F6-B839-27BE6752AB0F}"/>
              </a:ext>
            </a:extLst>
          </p:cNvPr>
          <p:cNvSpPr/>
          <p:nvPr/>
        </p:nvSpPr>
        <p:spPr>
          <a:xfrm>
            <a:off x="1576699" y="11334245"/>
            <a:ext cx="21242404" cy="596348"/>
          </a:xfrm>
          <a:prstGeom prst="roundRect">
            <a:avLst>
              <a:gd name="adj" fmla="val 29043"/>
            </a:avLst>
          </a:prstGeom>
          <a:solidFill>
            <a:srgbClr val="5182FF">
              <a:alpha val="1538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792000" bIns="216000" rtlCol="0" anchor="ctr" anchorCtr="0"/>
          <a:lstStyle/>
          <a:p>
            <a:pPr algn="r"/>
            <a:r>
              <a:rPr lang="ru-RU" sz="2400" b="0" kern="1200" dirty="0">
                <a:solidFill>
                  <a:srgbClr val="9F6FEF"/>
                </a:solidFill>
                <a:latin typeface="+mn-lt"/>
                <a:ea typeface="+mn-ea"/>
                <a:cs typeface="+mn-cs"/>
              </a:rPr>
              <a:t>Скорость</a:t>
            </a:r>
          </a:p>
        </p:txBody>
      </p:sp>
      <p:graphicFrame>
        <p:nvGraphicFramePr>
          <p:cNvPr id="103" name="Таблица 102">
            <a:extLst>
              <a:ext uri="{FF2B5EF4-FFF2-40B4-BE49-F238E27FC236}">
                <a16:creationId xmlns:a16="http://schemas.microsoft.com/office/drawing/2014/main" id="{947F0A23-410A-58CA-D3B8-7DBBEE1C7A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887281"/>
              </p:ext>
            </p:extLst>
          </p:nvPr>
        </p:nvGraphicFramePr>
        <p:xfrm>
          <a:off x="1885813" y="4502668"/>
          <a:ext cx="12480673" cy="7501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80673">
                  <a:extLst>
                    <a:ext uri="{9D8B030D-6E8A-4147-A177-3AD203B41FA5}">
                      <a16:colId xmlns:a16="http://schemas.microsoft.com/office/drawing/2014/main" val="3867941630"/>
                    </a:ext>
                  </a:extLst>
                </a:gridCol>
              </a:tblGrid>
              <a:tr h="750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Сотрудники не тратят время на обслуживание инфраструктуры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26578"/>
                  </a:ext>
                </a:extLst>
              </a:tr>
              <a:tr h="750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Помогает бизнесу быстрее развиваться/масштабироваться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7765199"/>
                  </a:ext>
                </a:extLst>
              </a:tr>
              <a:tr h="750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 новейших технологий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783594"/>
                  </a:ext>
                </a:extLst>
              </a:tr>
              <a:tr h="75017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Позволяет экономить бюджет</a:t>
                      </a:r>
                      <a:r>
                        <a:rPr lang="en-GB" sz="2400" u="none" strike="noStrike" dirty="0">
                          <a:effectLst/>
                        </a:rPr>
                        <a:t> 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768394"/>
                  </a:ext>
                </a:extLst>
              </a:tr>
              <a:tr h="75017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Экономия ресурсов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195195"/>
                  </a:ext>
                </a:extLst>
              </a:tr>
              <a:tr h="75017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Оплата только потреблённых ресурсов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424952"/>
                  </a:ext>
                </a:extLst>
              </a:tr>
              <a:tr h="750179">
                <a:tc>
                  <a:txBody>
                    <a:bodyPr/>
                    <a:lstStyle/>
                    <a:p>
                      <a:pPr marL="0" marR="0" lvl="0" indent="0" algn="l" defTabSz="182861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</a:rPr>
                        <a:t>Высокая скорость разработки продуктов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011361"/>
                  </a:ext>
                </a:extLst>
              </a:tr>
              <a:tr h="750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Возможность улучшить имидж компании как технологического партнёра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665571"/>
                  </a:ext>
                </a:extLst>
              </a:tr>
              <a:tr h="750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Помогает снизить порог входа сотрудников в технологии компании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6865425"/>
                  </a:ext>
                </a:extLst>
              </a:tr>
              <a:tr h="750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Быстрая проверка гипотез и запуск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MVP</a:t>
                      </a:r>
                      <a:endParaRPr lang="ru-RU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880694"/>
                  </a:ext>
                </a:extLst>
              </a:tr>
            </a:tbl>
          </a:graphicData>
        </a:graphic>
      </p:graphicFrame>
      <p:graphicFrame>
        <p:nvGraphicFramePr>
          <p:cNvPr id="104" name="Диаграмма 103">
            <a:extLst>
              <a:ext uri="{FF2B5EF4-FFF2-40B4-BE49-F238E27FC236}">
                <a16:creationId xmlns:a16="http://schemas.microsoft.com/office/drawing/2014/main" id="{6DF4489F-9F1C-0A33-D2DB-8061D77548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4538718"/>
              </p:ext>
            </p:extLst>
          </p:nvPr>
        </p:nvGraphicFramePr>
        <p:xfrm>
          <a:off x="11498947" y="4359885"/>
          <a:ext cx="9827962" cy="778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5" name="Овал 104">
            <a:extLst>
              <a:ext uri="{FF2B5EF4-FFF2-40B4-BE49-F238E27FC236}">
                <a16:creationId xmlns:a16="http://schemas.microsoft.com/office/drawing/2014/main" id="{3D63328A-CACD-AE4D-0F0C-7F66BB849CC4}"/>
              </a:ext>
            </a:extLst>
          </p:cNvPr>
          <p:cNvSpPr>
            <a:spLocks noChangeAspect="1"/>
          </p:cNvSpPr>
          <p:nvPr/>
        </p:nvSpPr>
        <p:spPr>
          <a:xfrm flipV="1">
            <a:off x="22200407" y="7769049"/>
            <a:ext cx="216000" cy="216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106" name="Овал 105">
            <a:extLst>
              <a:ext uri="{FF2B5EF4-FFF2-40B4-BE49-F238E27FC236}">
                <a16:creationId xmlns:a16="http://schemas.microsoft.com/office/drawing/2014/main" id="{E5E2AE04-2DD0-4EA5-9A71-F46BBB197AC6}"/>
              </a:ext>
            </a:extLst>
          </p:cNvPr>
          <p:cNvSpPr>
            <a:spLocks noChangeAspect="1"/>
          </p:cNvSpPr>
          <p:nvPr/>
        </p:nvSpPr>
        <p:spPr>
          <a:xfrm flipV="1">
            <a:off x="22200407" y="5894277"/>
            <a:ext cx="216000" cy="216000"/>
          </a:xfrm>
          <a:prstGeom prst="ellipse">
            <a:avLst/>
          </a:prstGeom>
          <a:solidFill>
            <a:srgbClr val="956A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107" name="Овал 106">
            <a:extLst>
              <a:ext uri="{FF2B5EF4-FFF2-40B4-BE49-F238E27FC236}">
                <a16:creationId xmlns:a16="http://schemas.microsoft.com/office/drawing/2014/main" id="{6D0C4D63-82AD-8A32-608D-4A53BDC4AB3A}"/>
              </a:ext>
            </a:extLst>
          </p:cNvPr>
          <p:cNvSpPr>
            <a:spLocks noChangeAspect="1"/>
          </p:cNvSpPr>
          <p:nvPr/>
        </p:nvSpPr>
        <p:spPr>
          <a:xfrm flipV="1">
            <a:off x="22200407" y="9268188"/>
            <a:ext cx="216000" cy="216000"/>
          </a:xfrm>
          <a:prstGeom prst="ellipse">
            <a:avLst/>
          </a:prstGeom>
          <a:solidFill>
            <a:srgbClr val="956A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108" name="Овал 107">
            <a:extLst>
              <a:ext uri="{FF2B5EF4-FFF2-40B4-BE49-F238E27FC236}">
                <a16:creationId xmlns:a16="http://schemas.microsoft.com/office/drawing/2014/main" id="{092C3D25-6EF4-CB55-E9F3-F639D9BD90EE}"/>
              </a:ext>
            </a:extLst>
          </p:cNvPr>
          <p:cNvSpPr>
            <a:spLocks noChangeAspect="1"/>
          </p:cNvSpPr>
          <p:nvPr/>
        </p:nvSpPr>
        <p:spPr>
          <a:xfrm flipV="1">
            <a:off x="22200407" y="11524419"/>
            <a:ext cx="216000" cy="216000"/>
          </a:xfrm>
          <a:prstGeom prst="ellipse">
            <a:avLst/>
          </a:prstGeom>
          <a:solidFill>
            <a:srgbClr val="956A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109" name="Овал 108">
            <a:extLst>
              <a:ext uri="{FF2B5EF4-FFF2-40B4-BE49-F238E27FC236}">
                <a16:creationId xmlns:a16="http://schemas.microsoft.com/office/drawing/2014/main" id="{3CEC5857-E810-AD05-FA1F-3C87026159A7}"/>
              </a:ext>
            </a:extLst>
          </p:cNvPr>
          <p:cNvSpPr>
            <a:spLocks noChangeAspect="1"/>
          </p:cNvSpPr>
          <p:nvPr/>
        </p:nvSpPr>
        <p:spPr>
          <a:xfrm flipV="1">
            <a:off x="22200407" y="4766525"/>
            <a:ext cx="216000" cy="216000"/>
          </a:xfrm>
          <a:prstGeom prst="ellipse">
            <a:avLst/>
          </a:prstGeom>
          <a:solidFill>
            <a:srgbClr val="5182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FA06F426-06B0-2762-F22B-2F0A03002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3929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7712D8E0-E953-6421-D66E-46C774E17B97}"/>
              </a:ext>
            </a:extLst>
          </p:cNvPr>
          <p:cNvSpPr txBox="1">
            <a:spLocks/>
          </p:cNvSpPr>
          <p:nvPr/>
        </p:nvSpPr>
        <p:spPr>
          <a:xfrm>
            <a:off x="1526462" y="900000"/>
            <a:ext cx="16891713" cy="2579507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Serverless </a:t>
            </a:r>
            <a:r>
              <a:rPr lang="ru-RU" dirty="0"/>
              <a:t>помогает компаниям снизить затраты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99569BF0-BB04-9BDB-8B6A-9A75F9A93C5C}"/>
              </a:ext>
            </a:extLst>
          </p:cNvPr>
          <p:cNvGrpSpPr/>
          <p:nvPr/>
        </p:nvGrpSpPr>
        <p:grpSpPr>
          <a:xfrm>
            <a:off x="1598332" y="4562793"/>
            <a:ext cx="12057343" cy="7317739"/>
            <a:chOff x="1586819" y="4203911"/>
            <a:chExt cx="12057343" cy="7317739"/>
          </a:xfrm>
        </p:grpSpPr>
        <p:sp>
          <p:nvSpPr>
            <p:cNvPr id="27" name="Прямоугольник: скругленные углы 23">
              <a:extLst>
                <a:ext uri="{FF2B5EF4-FFF2-40B4-BE49-F238E27FC236}">
                  <a16:creationId xmlns:a16="http://schemas.microsoft.com/office/drawing/2014/main" id="{47F777C2-983A-82EE-77B3-DCD2A12B5C59}"/>
                </a:ext>
              </a:extLst>
            </p:cNvPr>
            <p:cNvSpPr/>
            <p:nvPr/>
          </p:nvSpPr>
          <p:spPr>
            <a:xfrm>
              <a:off x="1586819" y="4203911"/>
              <a:ext cx="12057343" cy="7317739"/>
            </a:xfrm>
            <a:prstGeom prst="roundRect">
              <a:avLst>
                <a:gd name="adj" fmla="val 5142"/>
              </a:avLst>
            </a:prstGeom>
            <a:solidFill>
              <a:schemeClr val="accent1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chemeClr val="tx1"/>
                </a:solidFill>
              </a:endParaRPr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1D20B91E-618B-8F5B-0BB4-E23DDA093B8C}"/>
                </a:ext>
              </a:extLst>
            </p:cNvPr>
            <p:cNvGrpSpPr/>
            <p:nvPr/>
          </p:nvGrpSpPr>
          <p:grpSpPr>
            <a:xfrm>
              <a:off x="2239992" y="4980426"/>
              <a:ext cx="361180" cy="699562"/>
              <a:chOff x="7472535" y="3414378"/>
              <a:chExt cx="317162" cy="594431"/>
            </a:xfrm>
          </p:grpSpPr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4758106A-5A3B-C781-3CF0-6343AA67D7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1000"/>
                        </a14:imgEffect>
                        <a14:imgEffect>
                          <a14:brightnessContrast bright="12000" contras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35" r="72500" b="63254"/>
              <a:stretch/>
            </p:blipFill>
            <p:spPr>
              <a:xfrm>
                <a:off x="7484892" y="3414378"/>
                <a:ext cx="304805" cy="371431"/>
              </a:xfrm>
              <a:custGeom>
                <a:avLst/>
                <a:gdLst>
                  <a:gd name="connsiteX0" fmla="*/ 0 w 304805"/>
                  <a:gd name="connsiteY0" fmla="*/ 0 h 371431"/>
                  <a:gd name="connsiteX1" fmla="*/ 304805 w 304805"/>
                  <a:gd name="connsiteY1" fmla="*/ 0 h 371431"/>
                  <a:gd name="connsiteX2" fmla="*/ 231985 w 304805"/>
                  <a:gd name="connsiteY2" fmla="*/ 38247 h 371431"/>
                  <a:gd name="connsiteX3" fmla="*/ 31195 w 304805"/>
                  <a:gd name="connsiteY3" fmla="*/ 274190 h 371431"/>
                  <a:gd name="connsiteX4" fmla="*/ 0 w 304805"/>
                  <a:gd name="connsiteY4" fmla="*/ 371431 h 371431"/>
                  <a:gd name="connsiteX5" fmla="*/ 0 w 304805"/>
                  <a:gd name="connsiteY5" fmla="*/ 0 h 371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805" h="371431">
                    <a:moveTo>
                      <a:pt x="0" y="0"/>
                    </a:moveTo>
                    <a:lnTo>
                      <a:pt x="304805" y="0"/>
                    </a:lnTo>
                    <a:lnTo>
                      <a:pt x="231985" y="38247"/>
                    </a:lnTo>
                    <a:cubicBezTo>
                      <a:pt x="143534" y="96070"/>
                      <a:pt x="73261" y="177953"/>
                      <a:pt x="31195" y="274190"/>
                    </a:cubicBezTo>
                    <a:lnTo>
                      <a:pt x="0" y="37143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40" name="Рисунок 39">
                <a:extLst>
                  <a:ext uri="{FF2B5EF4-FFF2-40B4-BE49-F238E27FC236}">
                    <a16:creationId xmlns:a16="http://schemas.microsoft.com/office/drawing/2014/main" id="{AF23EF1F-409C-5841-498E-7996AEA0B4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1000"/>
                        </a14:imgEffect>
                        <a14:imgEffect>
                          <a14:brightnessContrast bright="12000" contras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115" t="36746" r="100000" b="43135"/>
              <a:stretch/>
            </p:blipFill>
            <p:spPr>
              <a:xfrm>
                <a:off x="7472535" y="3785809"/>
                <a:ext cx="12357" cy="223000"/>
              </a:xfrm>
              <a:custGeom>
                <a:avLst/>
                <a:gdLst>
                  <a:gd name="connsiteX0" fmla="*/ 12357 w 12357"/>
                  <a:gd name="connsiteY0" fmla="*/ 0 h 223000"/>
                  <a:gd name="connsiteX1" fmla="*/ 12357 w 12357"/>
                  <a:gd name="connsiteY1" fmla="*/ 223000 h 223000"/>
                  <a:gd name="connsiteX2" fmla="*/ 11259 w 12357"/>
                  <a:gd name="connsiteY2" fmla="*/ 219577 h 223000"/>
                  <a:gd name="connsiteX3" fmla="*/ 0 w 12357"/>
                  <a:gd name="connsiteY3" fmla="*/ 111500 h 223000"/>
                  <a:gd name="connsiteX4" fmla="*/ 11259 w 12357"/>
                  <a:gd name="connsiteY4" fmla="*/ 3423 h 223000"/>
                  <a:gd name="connsiteX5" fmla="*/ 12357 w 12357"/>
                  <a:gd name="connsiteY5" fmla="*/ 0 h 22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7" h="223000">
                    <a:moveTo>
                      <a:pt x="12357" y="0"/>
                    </a:moveTo>
                    <a:lnTo>
                      <a:pt x="12357" y="223000"/>
                    </a:lnTo>
                    <a:lnTo>
                      <a:pt x="11259" y="219577"/>
                    </a:lnTo>
                    <a:cubicBezTo>
                      <a:pt x="3877" y="184667"/>
                      <a:pt x="0" y="148522"/>
                      <a:pt x="0" y="111500"/>
                    </a:cubicBezTo>
                    <a:cubicBezTo>
                      <a:pt x="0" y="74478"/>
                      <a:pt x="3877" y="38333"/>
                      <a:pt x="11259" y="3423"/>
                    </a:cubicBezTo>
                    <a:lnTo>
                      <a:pt x="12357" y="0"/>
                    </a:lnTo>
                    <a:close/>
                  </a:path>
                </a:pathLst>
              </a:custGeom>
            </p:spPr>
          </p:pic>
        </p:grpSp>
      </p:grp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FC1E55F-62FE-679F-E65F-715A1D1A6C34}"/>
              </a:ext>
            </a:extLst>
          </p:cNvPr>
          <p:cNvSpPr txBox="1">
            <a:spLocks/>
          </p:cNvSpPr>
          <p:nvPr/>
        </p:nvSpPr>
        <p:spPr>
          <a:xfrm>
            <a:off x="2257087" y="5358584"/>
            <a:ext cx="10988675" cy="5726157"/>
          </a:xfrm>
          <a:prstGeom prst="rect">
            <a:avLst/>
          </a:prstGeom>
        </p:spPr>
        <p:txBody>
          <a:bodyPr anchor="ctr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bg1"/>
                </a:solidFill>
                <a:latin typeface="+mj-lt"/>
              </a:rPr>
              <a:t>Позволяет сократить затраты </a:t>
            </a:r>
            <a:br>
              <a:rPr lang="ru-RU" sz="3000" dirty="0">
                <a:solidFill>
                  <a:schemeClr val="bg1"/>
                </a:solidFill>
                <a:latin typeface="+mj-lt"/>
              </a:rPr>
            </a:br>
            <a:r>
              <a:rPr lang="ru-RU" sz="3000" dirty="0">
                <a:solidFill>
                  <a:schemeClr val="bg1"/>
                </a:solidFill>
                <a:latin typeface="+mj-lt"/>
              </a:rPr>
              <a:t>на сопровождение инфраструктуры</a:t>
            </a:r>
          </a:p>
          <a:p>
            <a:pPr marL="457200" lvl="2" indent="-45720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bg1"/>
                </a:solidFill>
                <a:latin typeface="+mj-lt"/>
              </a:rPr>
              <a:t>Экономично по стоимости</a:t>
            </a:r>
          </a:p>
          <a:p>
            <a:pPr marL="457200" lvl="2" indent="-45720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bg1"/>
                </a:solidFill>
                <a:latin typeface="+mj-lt"/>
              </a:rPr>
              <a:t>Позволяет экономить рабочее время сотрудников</a:t>
            </a:r>
          </a:p>
          <a:p>
            <a:pPr marL="457200" lvl="2" indent="-45720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bg1"/>
                </a:solidFill>
                <a:latin typeface="+mj-lt"/>
              </a:rPr>
              <a:t>Не нужно тратить ресурсы на операционную работу</a:t>
            </a:r>
          </a:p>
          <a:p>
            <a:pPr marL="457200" lvl="2" indent="-457200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bg1"/>
                </a:solidFill>
                <a:latin typeface="+mj-lt"/>
              </a:rPr>
              <a:t>Оплата только потреблённых ресурсов </a:t>
            </a:r>
            <a:br>
              <a:rPr lang="ru-RU" sz="3000" dirty="0">
                <a:solidFill>
                  <a:schemeClr val="bg1"/>
                </a:solidFill>
                <a:latin typeface="+mj-lt"/>
              </a:rPr>
            </a:br>
            <a:r>
              <a:rPr lang="ru-RU" sz="3000" dirty="0">
                <a:solidFill>
                  <a:schemeClr val="bg1"/>
                </a:solidFill>
                <a:latin typeface="+mj-lt"/>
              </a:rPr>
              <a:t>(модель 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pay-as-you-go)</a:t>
            </a:r>
          </a:p>
        </p:txBody>
      </p:sp>
      <p:sp>
        <p:nvSpPr>
          <p:cNvPr id="41" name="Прямоугольник: скругленные углы 23">
            <a:extLst>
              <a:ext uri="{FF2B5EF4-FFF2-40B4-BE49-F238E27FC236}">
                <a16:creationId xmlns:a16="http://schemas.microsoft.com/office/drawing/2014/main" id="{661F6AA5-F470-DB57-E45E-B5BC91B66FCD}"/>
              </a:ext>
            </a:extLst>
          </p:cNvPr>
          <p:cNvSpPr/>
          <p:nvPr/>
        </p:nvSpPr>
        <p:spPr>
          <a:xfrm>
            <a:off x="14392275" y="4560571"/>
            <a:ext cx="7681912" cy="7319961"/>
          </a:xfrm>
          <a:prstGeom prst="roundRect">
            <a:avLst>
              <a:gd name="adj" fmla="val 5142"/>
            </a:avLst>
          </a:prstGeom>
          <a:solidFill>
            <a:srgbClr val="E3E9EE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noFill/>
            </a:endParaRP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2B97F490-3673-7EB4-0F21-8F593C5E1864}"/>
              </a:ext>
            </a:extLst>
          </p:cNvPr>
          <p:cNvSpPr txBox="1">
            <a:spLocks/>
          </p:cNvSpPr>
          <p:nvPr/>
        </p:nvSpPr>
        <p:spPr>
          <a:xfrm>
            <a:off x="14873648" y="6794629"/>
            <a:ext cx="7200539" cy="4471087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sz="2400" dirty="0">
                <a:solidFill>
                  <a:schemeClr val="accent1"/>
                </a:solidFill>
                <a:latin typeface="+mj-lt"/>
              </a:rPr>
              <a:t>«</a:t>
            </a:r>
            <a:r>
              <a:rPr lang="ru-RU" sz="2400" dirty="0">
                <a:latin typeface="+mj-lt"/>
              </a:rPr>
              <a:t>Это тот случай, когда испытываешь эстетическое удовольствие не только от внешнего вида продукта, но и от его технической реализации. Мы превращаемся в больших поклонников </a:t>
            </a:r>
            <a:r>
              <a:rPr lang="en-US" sz="2400" dirty="0">
                <a:latin typeface="+mj-lt"/>
              </a:rPr>
              <a:t>serverless‑</a:t>
            </a:r>
            <a:r>
              <a:rPr lang="ru-RU" sz="2400" dirty="0">
                <a:latin typeface="+mj-lt"/>
              </a:rPr>
              <a:t>технологий. Если кратко, то их суть в том, что всю заботу о сервере на себя берет </a:t>
            </a:r>
            <a:r>
              <a:rPr lang="en-US" sz="2400" dirty="0">
                <a:latin typeface="+mj-lt"/>
              </a:rPr>
              <a:t>Yandex Cloud. </a:t>
            </a:r>
            <a:r>
              <a:rPr lang="ru-RU" sz="2400" dirty="0">
                <a:latin typeface="+mj-lt"/>
              </a:rPr>
              <a:t>Вам не нужно думать о выделении ресурсов, администрировании сервера, бэкапах баз данных. Это сильно облегчает жизнь, экономит расходы и позволяет сосредоточиться непосредственно на разработке</a:t>
            </a:r>
            <a:r>
              <a:rPr lang="ru-RU" sz="2400" dirty="0">
                <a:solidFill>
                  <a:schemeClr val="accent1"/>
                </a:solidFill>
                <a:latin typeface="+mj-lt"/>
              </a:rPr>
              <a:t>»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837EDA5-9EC7-7EAE-A39D-BAB090714481}"/>
              </a:ext>
            </a:extLst>
          </p:cNvPr>
          <p:cNvSpPr txBox="1"/>
          <p:nvPr/>
        </p:nvSpPr>
        <p:spPr>
          <a:xfrm>
            <a:off x="15966633" y="4905404"/>
            <a:ext cx="3371953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defRPr/>
            </a:pPr>
            <a:r>
              <a:rPr kumimoji="0" lang="ru-RU" sz="2000" b="1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YS Text Regular" pitchFamily="34" charset="-122"/>
                <a:cs typeface="Arial" panose="020B0604020202020204" pitchFamily="34" charset="0"/>
              </a:rPr>
              <a:t>Александра </a:t>
            </a:r>
            <a:r>
              <a:rPr kumimoji="0" lang="ru-RU" sz="2000" b="1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YS Text Regular" pitchFamily="34" charset="-122"/>
                <a:cs typeface="Arial" panose="020B0604020202020204" pitchFamily="34" charset="0"/>
              </a:rPr>
              <a:t>Ракитько</a:t>
            </a:r>
            <a:endParaRPr kumimoji="0" lang="ru-RU" sz="2000" b="1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YS Text Regular" pitchFamily="34" charset="-122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Arial" panose="020B0604020202020204"/>
              </a:rPr>
              <a:t>CPO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/>
              </a:rPr>
              <a:t>Genotek</a:t>
            </a:r>
            <a:endParaRPr lang="en-US" sz="2000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E3130178-5F9A-82FE-0B78-84EDA7C48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11</a:t>
            </a:fld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C02221C-B19F-D41D-F86A-913481B861DB}"/>
              </a:ext>
            </a:extLst>
          </p:cNvPr>
          <p:cNvGrpSpPr/>
          <p:nvPr/>
        </p:nvGrpSpPr>
        <p:grpSpPr>
          <a:xfrm>
            <a:off x="14736188" y="4879416"/>
            <a:ext cx="943200" cy="950982"/>
            <a:chOff x="14736188" y="4879416"/>
            <a:chExt cx="943200" cy="950982"/>
          </a:xfrm>
        </p:grpSpPr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D4D114DE-84E8-1438-4A59-38E62233601B}"/>
                </a:ext>
              </a:extLst>
            </p:cNvPr>
            <p:cNvGrpSpPr/>
            <p:nvPr/>
          </p:nvGrpSpPr>
          <p:grpSpPr>
            <a:xfrm>
              <a:off x="14736188" y="4879416"/>
              <a:ext cx="943199" cy="943200"/>
              <a:chOff x="7472535" y="3361038"/>
              <a:chExt cx="1108399" cy="1072541"/>
            </a:xfrm>
          </p:grpSpPr>
          <p:sp>
            <p:nvSpPr>
              <p:cNvPr id="51" name="Овал 50">
                <a:extLst>
                  <a:ext uri="{FF2B5EF4-FFF2-40B4-BE49-F238E27FC236}">
                    <a16:creationId xmlns:a16="http://schemas.microsoft.com/office/drawing/2014/main" id="{B9F74B71-D182-F15C-42E8-1EE9E5E217B2}"/>
                  </a:ext>
                </a:extLst>
              </p:cNvPr>
              <p:cNvSpPr/>
              <p:nvPr/>
            </p:nvSpPr>
            <p:spPr>
              <a:xfrm>
                <a:off x="7472535" y="3361038"/>
                <a:ext cx="1108399" cy="107254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216000" rIns="90000" bIns="216000" rtlCol="0" anchor="ctr" anchorCtr="0"/>
              <a:lstStyle/>
              <a:p>
                <a:pPr algn="ctr">
                  <a:lnSpc>
                    <a:spcPct val="90000"/>
                  </a:lnSpc>
                </a:pPr>
                <a:endParaRPr lang="ru-RU" sz="3200" dirty="0">
                  <a:ln w="0"/>
                  <a:solidFill>
                    <a:srgbClr val="97B4FF"/>
                  </a:solidFill>
                </a:endParaRPr>
              </a:p>
            </p:txBody>
          </p:sp>
          <p:pic>
            <p:nvPicPr>
              <p:cNvPr id="52" name="Рисунок 51">
                <a:extLst>
                  <a:ext uri="{FF2B5EF4-FFF2-40B4-BE49-F238E27FC236}">
                    <a16:creationId xmlns:a16="http://schemas.microsoft.com/office/drawing/2014/main" id="{54A79F0D-BADC-BE49-98D1-E7EF744A69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1000"/>
                        </a14:imgEffect>
                        <a14:imgEffect>
                          <a14:brightnessContrast bright="12000" contras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35" r="72500" b="63254"/>
              <a:stretch/>
            </p:blipFill>
            <p:spPr>
              <a:xfrm>
                <a:off x="7484892" y="3414378"/>
                <a:ext cx="304805" cy="371431"/>
              </a:xfrm>
              <a:custGeom>
                <a:avLst/>
                <a:gdLst>
                  <a:gd name="connsiteX0" fmla="*/ 0 w 304805"/>
                  <a:gd name="connsiteY0" fmla="*/ 0 h 371431"/>
                  <a:gd name="connsiteX1" fmla="*/ 304805 w 304805"/>
                  <a:gd name="connsiteY1" fmla="*/ 0 h 371431"/>
                  <a:gd name="connsiteX2" fmla="*/ 231985 w 304805"/>
                  <a:gd name="connsiteY2" fmla="*/ 38247 h 371431"/>
                  <a:gd name="connsiteX3" fmla="*/ 31195 w 304805"/>
                  <a:gd name="connsiteY3" fmla="*/ 274190 h 371431"/>
                  <a:gd name="connsiteX4" fmla="*/ 0 w 304805"/>
                  <a:gd name="connsiteY4" fmla="*/ 371431 h 371431"/>
                  <a:gd name="connsiteX5" fmla="*/ 0 w 304805"/>
                  <a:gd name="connsiteY5" fmla="*/ 0 h 371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805" h="371431">
                    <a:moveTo>
                      <a:pt x="0" y="0"/>
                    </a:moveTo>
                    <a:lnTo>
                      <a:pt x="304805" y="0"/>
                    </a:lnTo>
                    <a:lnTo>
                      <a:pt x="231985" y="38247"/>
                    </a:lnTo>
                    <a:cubicBezTo>
                      <a:pt x="143534" y="96070"/>
                      <a:pt x="73261" y="177953"/>
                      <a:pt x="31195" y="274190"/>
                    </a:cubicBezTo>
                    <a:lnTo>
                      <a:pt x="0" y="37143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C4CB3EF1-DE71-6595-C283-C836D0200A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1000"/>
                        </a14:imgEffect>
                        <a14:imgEffect>
                          <a14:brightnessContrast bright="12000" contras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115" t="36746" r="100000" b="43135"/>
              <a:stretch/>
            </p:blipFill>
            <p:spPr>
              <a:xfrm>
                <a:off x="7472535" y="3785809"/>
                <a:ext cx="12357" cy="223000"/>
              </a:xfrm>
              <a:custGeom>
                <a:avLst/>
                <a:gdLst>
                  <a:gd name="connsiteX0" fmla="*/ 12357 w 12357"/>
                  <a:gd name="connsiteY0" fmla="*/ 0 h 223000"/>
                  <a:gd name="connsiteX1" fmla="*/ 12357 w 12357"/>
                  <a:gd name="connsiteY1" fmla="*/ 223000 h 223000"/>
                  <a:gd name="connsiteX2" fmla="*/ 11259 w 12357"/>
                  <a:gd name="connsiteY2" fmla="*/ 219577 h 223000"/>
                  <a:gd name="connsiteX3" fmla="*/ 0 w 12357"/>
                  <a:gd name="connsiteY3" fmla="*/ 111500 h 223000"/>
                  <a:gd name="connsiteX4" fmla="*/ 11259 w 12357"/>
                  <a:gd name="connsiteY4" fmla="*/ 3423 h 223000"/>
                  <a:gd name="connsiteX5" fmla="*/ 12357 w 12357"/>
                  <a:gd name="connsiteY5" fmla="*/ 0 h 22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7" h="223000">
                    <a:moveTo>
                      <a:pt x="12357" y="0"/>
                    </a:moveTo>
                    <a:lnTo>
                      <a:pt x="12357" y="223000"/>
                    </a:lnTo>
                    <a:lnTo>
                      <a:pt x="11259" y="219577"/>
                    </a:lnTo>
                    <a:cubicBezTo>
                      <a:pt x="3877" y="184667"/>
                      <a:pt x="0" y="148522"/>
                      <a:pt x="0" y="111500"/>
                    </a:cubicBezTo>
                    <a:cubicBezTo>
                      <a:pt x="0" y="74478"/>
                      <a:pt x="3877" y="38333"/>
                      <a:pt x="11259" y="3423"/>
                    </a:cubicBezTo>
                    <a:lnTo>
                      <a:pt x="12357" y="0"/>
                    </a:lnTo>
                    <a:close/>
                  </a:path>
                </a:pathLst>
              </a:custGeom>
            </p:spPr>
          </p:pic>
        </p:grp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FB861295-078F-7EC5-54FB-83E3D3D92B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85" t="-4771" r="7385" b="19542"/>
            <a:stretch/>
          </p:blipFill>
          <p:spPr>
            <a:xfrm>
              <a:off x="14736188" y="4887198"/>
              <a:ext cx="943200" cy="943200"/>
            </a:xfrm>
            <a:custGeom>
              <a:avLst/>
              <a:gdLst>
                <a:gd name="connsiteX0" fmla="*/ 531339 w 1108400"/>
                <a:gd name="connsiteY0" fmla="*/ 0 h 1039641"/>
                <a:gd name="connsiteX1" fmla="*/ 1093884 w 1108400"/>
                <a:gd name="connsiteY1" fmla="*/ 372880 h 1039641"/>
                <a:gd name="connsiteX2" fmla="*/ 1098577 w 1108400"/>
                <a:gd name="connsiteY2" fmla="*/ 388000 h 1039641"/>
                <a:gd name="connsiteX3" fmla="*/ 1108400 w 1108400"/>
                <a:gd name="connsiteY3" fmla="*/ 485441 h 1039641"/>
                <a:gd name="connsiteX4" fmla="*/ 554200 w 1108400"/>
                <a:gd name="connsiteY4" fmla="*/ 1039641 h 1039641"/>
                <a:gd name="connsiteX5" fmla="*/ 0 w 1108400"/>
                <a:gd name="connsiteY5" fmla="*/ 485441 h 1039641"/>
                <a:gd name="connsiteX6" fmla="*/ 43552 w 1108400"/>
                <a:gd name="connsiteY6" fmla="*/ 269721 h 1039641"/>
                <a:gd name="connsiteX7" fmla="*/ 79931 w 1108400"/>
                <a:gd name="connsiteY7" fmla="*/ 202698 h 1039641"/>
                <a:gd name="connsiteX8" fmla="*/ 99634 w 1108400"/>
                <a:gd name="connsiteY8" fmla="*/ 178818 h 1039641"/>
                <a:gd name="connsiteX9" fmla="*/ 531339 w 1108400"/>
                <a:gd name="connsiteY9" fmla="*/ 0 h 103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400" h="1039641">
                  <a:moveTo>
                    <a:pt x="531339" y="0"/>
                  </a:moveTo>
                  <a:cubicBezTo>
                    <a:pt x="784226" y="0"/>
                    <a:pt x="1001202" y="153754"/>
                    <a:pt x="1093884" y="372880"/>
                  </a:cubicBezTo>
                  <a:lnTo>
                    <a:pt x="1098577" y="388000"/>
                  </a:lnTo>
                  <a:lnTo>
                    <a:pt x="1108400" y="485441"/>
                  </a:lnTo>
                  <a:cubicBezTo>
                    <a:pt x="1108400" y="791517"/>
                    <a:pt x="860276" y="1039641"/>
                    <a:pt x="554200" y="1039641"/>
                  </a:cubicBezTo>
                  <a:cubicBezTo>
                    <a:pt x="248124" y="1039641"/>
                    <a:pt x="0" y="791517"/>
                    <a:pt x="0" y="485441"/>
                  </a:cubicBezTo>
                  <a:cubicBezTo>
                    <a:pt x="0" y="408922"/>
                    <a:pt x="15508" y="336025"/>
                    <a:pt x="43552" y="269721"/>
                  </a:cubicBezTo>
                  <a:lnTo>
                    <a:pt x="79931" y="202698"/>
                  </a:lnTo>
                  <a:lnTo>
                    <a:pt x="99634" y="178818"/>
                  </a:lnTo>
                  <a:cubicBezTo>
                    <a:pt x="210117" y="68335"/>
                    <a:pt x="362747" y="0"/>
                    <a:pt x="531339" y="0"/>
                  </a:cubicBez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479827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3">
            <a:extLst>
              <a:ext uri="{FF2B5EF4-FFF2-40B4-BE49-F238E27FC236}">
                <a16:creationId xmlns:a16="http://schemas.microsoft.com/office/drawing/2014/main" id="{75A55FE8-0526-C273-7725-F3C84D3612DF}"/>
              </a:ext>
            </a:extLst>
          </p:cNvPr>
          <p:cNvSpPr/>
          <p:nvPr/>
        </p:nvSpPr>
        <p:spPr>
          <a:xfrm>
            <a:off x="15108237" y="3833814"/>
            <a:ext cx="7704137" cy="8415336"/>
          </a:xfrm>
          <a:prstGeom prst="roundRect">
            <a:avLst>
              <a:gd name="adj" fmla="val 5142"/>
            </a:avLst>
          </a:prstGeom>
          <a:solidFill>
            <a:srgbClr val="E3E9EE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noFill/>
            </a:endParaRPr>
          </a:p>
        </p:txBody>
      </p:sp>
      <p:graphicFrame>
        <p:nvGraphicFramePr>
          <p:cNvPr id="16" name="Chart 10">
            <a:extLst>
              <a:ext uri="{FF2B5EF4-FFF2-40B4-BE49-F238E27FC236}">
                <a16:creationId xmlns:a16="http://schemas.microsoft.com/office/drawing/2014/main" id="{025C2C05-5220-B2E4-FAF7-7E9CB1AEF5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5017396"/>
              </p:ext>
            </p:extLst>
          </p:nvPr>
        </p:nvGraphicFramePr>
        <p:xfrm>
          <a:off x="8617530" y="3226747"/>
          <a:ext cx="8939362" cy="933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71EFF578-180D-F9C5-3223-00FA117AF323}"/>
              </a:ext>
            </a:extLst>
          </p:cNvPr>
          <p:cNvSpPr txBox="1">
            <a:spLocks/>
          </p:cNvSpPr>
          <p:nvPr/>
        </p:nvSpPr>
        <p:spPr>
          <a:xfrm>
            <a:off x="1526462" y="900000"/>
            <a:ext cx="17584498" cy="2579507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/>
              <a:t>Для реализации каких сценариев бизнес использует </a:t>
            </a:r>
            <a:r>
              <a:rPr lang="en-US" sz="7200" dirty="0"/>
              <a:t>serverless</a:t>
            </a:r>
            <a:endParaRPr lang="ru-RU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AFB4A4B-848C-A7D7-CE1B-F2E8390076F5}"/>
              </a:ext>
            </a:extLst>
          </p:cNvPr>
          <p:cNvSpPr txBox="1">
            <a:spLocks/>
          </p:cNvSpPr>
          <p:nvPr/>
        </p:nvSpPr>
        <p:spPr>
          <a:xfrm>
            <a:off x="15589611" y="5649913"/>
            <a:ext cx="6692259" cy="7878999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accent1"/>
                </a:solidFill>
                <a:latin typeface="+mj-lt"/>
              </a:rPr>
              <a:t>«</a:t>
            </a:r>
            <a:r>
              <a:rPr lang="en-US" sz="2400" dirty="0"/>
              <a:t>Serverless-</a:t>
            </a:r>
            <a:r>
              <a:rPr lang="ru-RU" sz="2400" dirty="0"/>
              <a:t>аналитика удобна, </a:t>
            </a:r>
            <a:br>
              <a:rPr lang="ru-RU" sz="2400" dirty="0"/>
            </a:br>
            <a:r>
              <a:rPr lang="ru-RU" sz="2400" dirty="0"/>
              <a:t>когда выполняется обработка данных</a:t>
            </a:r>
            <a:r>
              <a:rPr lang="en-GB" sz="2400" dirty="0"/>
              <a:t> </a:t>
            </a:r>
            <a:r>
              <a:rPr lang="ru-RU" sz="2400" dirty="0"/>
              <a:t>по расписанию (по требованию), так как она позволяет получать значительную мощность обработки, при этом не поддерживая постоянно работающие большие кластеры. Кроме этого, с помощью </a:t>
            </a:r>
            <a:r>
              <a:rPr lang="en-US" sz="2400" dirty="0"/>
              <a:t>serverless </a:t>
            </a:r>
            <a:r>
              <a:rPr lang="ru-RU" sz="2400" dirty="0"/>
              <a:t>удобно выполнять сложные вычислительные задачи с данными, не тратя на это ресурсы основных используемых СУБД.</a:t>
            </a:r>
          </a:p>
          <a:p>
            <a:r>
              <a:rPr lang="en-US" sz="2400" dirty="0"/>
              <a:t>Serverless-</a:t>
            </a:r>
            <a:r>
              <a:rPr lang="ru-RU" sz="2400" dirty="0"/>
              <a:t>аналитика позволяет существенно сократить стоимость выполнения аналитических запросов, одновременно предоставляя для этого большие вычислительные мощности</a:t>
            </a:r>
            <a:r>
              <a:rPr lang="ru-RU" sz="2400" dirty="0">
                <a:solidFill>
                  <a:schemeClr val="accent1"/>
                </a:solidFill>
                <a:latin typeface="+mj-lt"/>
              </a:rPr>
              <a:t>»</a:t>
            </a:r>
          </a:p>
          <a:p>
            <a:endParaRPr lang="ru-RU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57C92F-581B-20F6-5823-AF4BF504C9F2}"/>
              </a:ext>
            </a:extLst>
          </p:cNvPr>
          <p:cNvSpPr txBox="1"/>
          <p:nvPr/>
        </p:nvSpPr>
        <p:spPr>
          <a:xfrm>
            <a:off x="16682596" y="4178647"/>
            <a:ext cx="3371953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defRPr/>
            </a:pPr>
            <a:r>
              <a:rPr kumimoji="0" lang="ru-RU" sz="2000" b="1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YS Text Regular" pitchFamily="34" charset="-122"/>
                <a:cs typeface="Arial" panose="020B0604020202020204" pitchFamily="34" charset="0"/>
              </a:rPr>
              <a:t>Алексей Дмитриев </a:t>
            </a:r>
            <a:endParaRPr kumimoji="0" lang="en-GB" sz="2000" b="1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YS Text Regular" pitchFamily="34" charset="-122"/>
              <a:cs typeface="Arial" panose="020B0604020202020204" pitchFamily="34" charset="0"/>
            </a:endParaRPr>
          </a:p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Руководитель сервисов </a:t>
            </a:r>
            <a:br>
              <a:rPr kumimoji="0" lang="en-US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</a:br>
            <a:r>
              <a:rPr kumimoji="0" lang="en-GB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Yandex Query </a:t>
            </a:r>
            <a:r>
              <a:rPr kumimoji="0" lang="ru-RU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и </a:t>
            </a:r>
            <a:r>
              <a:rPr kumimoji="0" lang="en-GB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Yandex Data Streams</a:t>
            </a:r>
          </a:p>
        </p:txBody>
      </p:sp>
      <p:graphicFrame>
        <p:nvGraphicFramePr>
          <p:cNvPr id="26" name="Table 21">
            <a:extLst>
              <a:ext uri="{FF2B5EF4-FFF2-40B4-BE49-F238E27FC236}">
                <a16:creationId xmlns:a16="http://schemas.microsoft.com/office/drawing/2014/main" id="{09FB1F1D-9C6F-771F-962E-0D28CB762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765313"/>
              </p:ext>
            </p:extLst>
          </p:nvPr>
        </p:nvGraphicFramePr>
        <p:xfrm>
          <a:off x="1564880" y="4223267"/>
          <a:ext cx="8115582" cy="7784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15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Аналитика данных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Сбор и поставка данных в системы хранения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облачной инфраструктурой</a:t>
                      </a: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Передача и обработка потоковых данных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Обогащение, передача и трансформация данных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Масштабирование веб-сайтов и приложений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Решение задач, связанных с IoT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Взаимодействие с системами мониторинга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микросервисов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бэкенда веб-сервиса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бэкенда мобильного приложения</a:t>
                      </a: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Построение </a:t>
                      </a:r>
                      <a:r>
                        <a:rPr lang="en-US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CI/CD</a:t>
                      </a:r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2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пайплайнов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A0278DF1-6D86-F83F-3AEB-5D5C3676FA9D}"/>
              </a:ext>
            </a:extLst>
          </p:cNvPr>
          <p:cNvGrpSpPr/>
          <p:nvPr/>
        </p:nvGrpSpPr>
        <p:grpSpPr>
          <a:xfrm>
            <a:off x="15422887" y="4152659"/>
            <a:ext cx="943200" cy="943200"/>
            <a:chOff x="15039221" y="4515336"/>
            <a:chExt cx="943200" cy="943200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B0CD7F36-DFCC-4E43-A52C-2681252CDF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039221" y="4515336"/>
              <a:ext cx="943200" cy="94320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3200" dirty="0">
                <a:ln w="0"/>
                <a:solidFill>
                  <a:schemeClr val="tx1"/>
                </a:solidFill>
              </a:endParaRPr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E9741E04-9475-870B-1B7E-264734BE59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801"/>
                      </a14:imgEffect>
                      <a14:imgEffect>
                        <a14:saturation sat="80000"/>
                      </a14:imgEffect>
                      <a14:imgEffect>
                        <a14:brightnessContrast bright="1000" contrast="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4" t="4531" r="7254" b="13019"/>
            <a:stretch/>
          </p:blipFill>
          <p:spPr>
            <a:xfrm>
              <a:off x="15039221" y="4544406"/>
              <a:ext cx="943200" cy="914130"/>
            </a:xfrm>
            <a:custGeom>
              <a:avLst/>
              <a:gdLst>
                <a:gd name="connsiteX0" fmla="*/ 313774 w 943200"/>
                <a:gd name="connsiteY0" fmla="*/ 0 h 914130"/>
                <a:gd name="connsiteX1" fmla="*/ 629426 w 943200"/>
                <a:gd name="connsiteY1" fmla="*/ 0 h 914130"/>
                <a:gd name="connsiteX2" fmla="*/ 655168 w 943200"/>
                <a:gd name="connsiteY2" fmla="*/ 7991 h 914130"/>
                <a:gd name="connsiteX3" fmla="*/ 943200 w 943200"/>
                <a:gd name="connsiteY3" fmla="*/ 442530 h 914130"/>
                <a:gd name="connsiteX4" fmla="*/ 471600 w 943200"/>
                <a:gd name="connsiteY4" fmla="*/ 914130 h 914130"/>
                <a:gd name="connsiteX5" fmla="*/ 0 w 943200"/>
                <a:gd name="connsiteY5" fmla="*/ 442530 h 914130"/>
                <a:gd name="connsiteX6" fmla="*/ 288032 w 943200"/>
                <a:gd name="connsiteY6" fmla="*/ 7991 h 914130"/>
                <a:gd name="connsiteX7" fmla="*/ 313774 w 943200"/>
                <a:gd name="connsiteY7" fmla="*/ 0 h 91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200" h="914130">
                  <a:moveTo>
                    <a:pt x="313774" y="0"/>
                  </a:moveTo>
                  <a:lnTo>
                    <a:pt x="629426" y="0"/>
                  </a:lnTo>
                  <a:lnTo>
                    <a:pt x="655168" y="7991"/>
                  </a:lnTo>
                  <a:cubicBezTo>
                    <a:pt x="824432" y="79584"/>
                    <a:pt x="943200" y="247187"/>
                    <a:pt x="943200" y="442530"/>
                  </a:cubicBezTo>
                  <a:cubicBezTo>
                    <a:pt x="943200" y="702987"/>
                    <a:pt x="732057" y="914130"/>
                    <a:pt x="471600" y="914130"/>
                  </a:cubicBezTo>
                  <a:cubicBezTo>
                    <a:pt x="211143" y="914130"/>
                    <a:pt x="0" y="702987"/>
                    <a:pt x="0" y="442530"/>
                  </a:cubicBezTo>
                  <a:cubicBezTo>
                    <a:pt x="0" y="247187"/>
                    <a:pt x="118768" y="79584"/>
                    <a:pt x="288032" y="7991"/>
                  </a:cubicBezTo>
                  <a:lnTo>
                    <a:pt x="313774" y="0"/>
                  </a:lnTo>
                  <a:close/>
                </a:path>
              </a:pathLst>
            </a:custGeom>
          </p:spPr>
        </p:pic>
      </p:grp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805EA15-29F2-767C-32DF-3E4EFDAB1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342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0">
            <a:extLst>
              <a:ext uri="{FF2B5EF4-FFF2-40B4-BE49-F238E27FC236}">
                <a16:creationId xmlns:a16="http://schemas.microsoft.com/office/drawing/2014/main" id="{025C2C05-5220-B2E4-FAF7-7E9CB1AEF5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1780189"/>
              </p:ext>
            </p:extLst>
          </p:nvPr>
        </p:nvGraphicFramePr>
        <p:xfrm>
          <a:off x="10734675" y="3226747"/>
          <a:ext cx="9525084" cy="933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71EFF578-180D-F9C5-3223-00FA117AF323}"/>
              </a:ext>
            </a:extLst>
          </p:cNvPr>
          <p:cNvSpPr txBox="1">
            <a:spLocks/>
          </p:cNvSpPr>
          <p:nvPr/>
        </p:nvSpPr>
        <p:spPr>
          <a:xfrm>
            <a:off x="1526462" y="900000"/>
            <a:ext cx="17584498" cy="2579507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/>
              <a:t>Для решения каких технических задач используют </a:t>
            </a:r>
            <a:r>
              <a:rPr lang="en-US" dirty="0"/>
              <a:t>s</a:t>
            </a:r>
            <a:r>
              <a:rPr lang="en-US" sz="7200" dirty="0"/>
              <a:t>erverless</a:t>
            </a:r>
            <a:endParaRPr lang="ru-RU" dirty="0"/>
          </a:p>
        </p:txBody>
      </p:sp>
      <p:graphicFrame>
        <p:nvGraphicFramePr>
          <p:cNvPr id="26" name="Table 21">
            <a:extLst>
              <a:ext uri="{FF2B5EF4-FFF2-40B4-BE49-F238E27FC236}">
                <a16:creationId xmlns:a16="http://schemas.microsoft.com/office/drawing/2014/main" id="{09FB1F1D-9C6F-771F-962E-0D28CB762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858229"/>
              </p:ext>
            </p:extLst>
          </p:nvPr>
        </p:nvGraphicFramePr>
        <p:xfrm>
          <a:off x="1564879" y="4223267"/>
          <a:ext cx="9039365" cy="7784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Загрузка и хранение данных клиентов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Оптимизация работы поиска в приложениях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Обработка файлов с использованием контейнера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вычислений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и обеспечение API сервисов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Хранение ключей, доступов и др. секретов и управление ими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Отправка </a:t>
                      </a:r>
                      <a:r>
                        <a:rPr lang="ru-RU" sz="2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email</a:t>
                      </a:r>
                      <a:r>
                        <a:rPr lang="en-US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писем пользователям приложений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Оптимизация показа контента на сайте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Разработка, загрузка и запуск кода в виде функции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Обработка и проверка изображений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Отправка СМС пользователям сервисов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724">
                <a:tc>
                  <a:txBody>
                    <a:bodyPr/>
                    <a:lstStyle/>
                    <a:p>
                      <a:pPr marL="0" algn="l" defTabSz="1828619" rtl="0" eaLnBrk="1" fontAlgn="t" latinLnBrk="0" hangingPunct="1"/>
                      <a:r>
                        <a:rPr lang="ru-RU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Разработка, загрузка и запуск кода в виде контейнера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2" name="Прямоугольник: скругленные углы 23">
            <a:extLst>
              <a:ext uri="{FF2B5EF4-FFF2-40B4-BE49-F238E27FC236}">
                <a16:creationId xmlns:a16="http://schemas.microsoft.com/office/drawing/2014/main" id="{43F10DFF-B4AB-6AF3-2074-3C77327C9C5F}"/>
              </a:ext>
            </a:extLst>
          </p:cNvPr>
          <p:cNvSpPr/>
          <p:nvPr/>
        </p:nvSpPr>
        <p:spPr>
          <a:xfrm>
            <a:off x="16209010" y="3833814"/>
            <a:ext cx="6608524" cy="8415336"/>
          </a:xfrm>
          <a:prstGeom prst="roundRect">
            <a:avLst>
              <a:gd name="adj" fmla="val 5142"/>
            </a:avLst>
          </a:prstGeom>
          <a:solidFill>
            <a:srgbClr val="E3E9EE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noFill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2DF5B7-12B6-0560-9883-2D08431E49DC}"/>
              </a:ext>
            </a:extLst>
          </p:cNvPr>
          <p:cNvSpPr txBox="1"/>
          <p:nvPr/>
        </p:nvSpPr>
        <p:spPr>
          <a:xfrm>
            <a:off x="16690384" y="4178647"/>
            <a:ext cx="5768215" cy="213705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YS Text Regular" pitchFamily="34" charset="-122"/>
                <a:cs typeface="Arial" panose="020B0604020202020204" pitchFamily="34" charset="0"/>
              </a:rPr>
              <a:t>Сергей, 34 года </a:t>
            </a:r>
          </a:p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Старший инженер-программист в компании, </a:t>
            </a:r>
            <a:br>
              <a:rPr kumimoji="0" lang="ru-RU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</a:br>
            <a:r>
              <a:rPr kumimoji="0" lang="ru-RU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разрабатывающей </a:t>
            </a:r>
            <a:r>
              <a:rPr kumimoji="0" lang="en-GB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IT-</a:t>
            </a:r>
            <a:r>
              <a:rPr kumimoji="0" lang="ru-RU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продукты и решения</a:t>
            </a:r>
            <a:r>
              <a:rPr lang="en-GB" sz="2000" dirty="0">
                <a:solidFill>
                  <a:srgbClr val="000000"/>
                </a:solidFill>
                <a:latin typeface="Arial" panose="020B0604020202020204"/>
              </a:rPr>
              <a:t> </a:t>
            </a:r>
            <a:br>
              <a:rPr lang="ru-RU" sz="2000" dirty="0">
                <a:solidFill>
                  <a:srgbClr val="000000"/>
                </a:solidFill>
                <a:latin typeface="Arial" panose="020B0604020202020204"/>
              </a:rPr>
            </a:br>
            <a:r>
              <a:rPr kumimoji="0" lang="ru-RU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(сегмент </a:t>
            </a:r>
            <a:r>
              <a:rPr kumimoji="0" lang="en-GB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SMB)</a:t>
            </a:r>
            <a:r>
              <a:rPr lang="en-GB" sz="2000" dirty="0">
                <a:solidFill>
                  <a:srgbClr val="000000"/>
                </a:solidFill>
                <a:latin typeface="Arial" panose="020B0604020202020204"/>
              </a:rPr>
              <a:t>.</a:t>
            </a:r>
            <a:r>
              <a:rPr lang="ru-RU" sz="2000" dirty="0">
                <a:solidFill>
                  <a:srgbClr val="000000"/>
                </a:solidFill>
                <a:latin typeface="Arial" panose="020B0604020202020204"/>
              </a:rPr>
              <a:t> </a:t>
            </a:r>
            <a:r>
              <a:rPr kumimoji="0" lang="ru-RU" sz="2000" u="none" strike="noStrike" kern="1200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Пользователь </a:t>
            </a:r>
            <a:r>
              <a:rPr lang="en-US" sz="2000" dirty="0">
                <a:solidFill>
                  <a:srgbClr val="000000"/>
                </a:solidFill>
                <a:latin typeface="Arial" panose="020B0604020202020204"/>
              </a:rPr>
              <a:t>S</a:t>
            </a:r>
            <a:r>
              <a:rPr kumimoji="0" lang="en-GB" sz="2000" u="none" strike="noStrike" kern="1200" cap="none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erverless</a:t>
            </a:r>
            <a:endParaRPr kumimoji="0" lang="en-GB" sz="200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B058612-C76A-F5CA-D80E-1873822D816F}"/>
              </a:ext>
            </a:extLst>
          </p:cNvPr>
          <p:cNvSpPr txBox="1">
            <a:spLocks/>
          </p:cNvSpPr>
          <p:nvPr/>
        </p:nvSpPr>
        <p:spPr>
          <a:xfrm>
            <a:off x="16690384" y="6026150"/>
            <a:ext cx="5782558" cy="7878999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2400" dirty="0">
                <a:solidFill>
                  <a:schemeClr val="accent1"/>
                </a:solidFill>
                <a:latin typeface="+mj-lt"/>
              </a:rPr>
              <a:t>«</a:t>
            </a:r>
            <a:r>
              <a:rPr lang="ru-RU" altLang="ru-RU" sz="2400" dirty="0"/>
              <a:t>С помощью </a:t>
            </a:r>
            <a:r>
              <a:rPr lang="en-US" altLang="ru-RU" sz="2400" dirty="0"/>
              <a:t>serverless </a:t>
            </a:r>
            <a:r>
              <a:rPr lang="ru-RU" altLang="ru-RU" sz="2400" dirty="0"/>
              <a:t>можно решать любые задачи. Когда у клиента абсолютно нет</a:t>
            </a:r>
            <a:r>
              <a:rPr lang="en-US" altLang="ru-RU" sz="2400" dirty="0"/>
              <a:t> </a:t>
            </a:r>
            <a:r>
              <a:rPr lang="ru-RU" altLang="ru-RU" sz="2400" dirty="0"/>
              <a:t>своей инфраструктуры, ограниченное количество ресурсов</a:t>
            </a:r>
            <a:r>
              <a:rPr lang="en-GB" altLang="ru-RU" sz="2400" dirty="0"/>
              <a:t> </a:t>
            </a:r>
            <a:r>
              <a:rPr lang="ru-RU" altLang="ru-RU" sz="2400" dirty="0"/>
              <a:t>и сотрудников, которые могут работать над проектами, — тогда ему будет дешевле, проще и быстрее использовать </a:t>
            </a:r>
            <a:r>
              <a:rPr lang="en-US" altLang="ru-RU" sz="2400" dirty="0"/>
              <a:t>s</a:t>
            </a:r>
            <a:r>
              <a:rPr lang="ru-RU" altLang="ru-RU" sz="2400" dirty="0" err="1"/>
              <a:t>erverless</a:t>
            </a:r>
            <a:r>
              <a:rPr lang="ru-RU" altLang="ru-RU" sz="2400" dirty="0"/>
              <a:t>. </a:t>
            </a:r>
          </a:p>
          <a:p>
            <a:pPr eaLnBrk="1" hangingPunct="1"/>
            <a:r>
              <a:rPr lang="ru-RU" altLang="ru-RU" sz="2400" dirty="0"/>
              <a:t>Неважно для чего, на самом деле. Выбор будет обусловлен конкретными бизнес-задачами</a:t>
            </a:r>
            <a:r>
              <a:rPr lang="en-GB" altLang="ru-RU" sz="2400" dirty="0"/>
              <a:t> </a:t>
            </a:r>
            <a:r>
              <a:rPr lang="ru-RU" altLang="ru-RU" sz="2400" dirty="0"/>
              <a:t>и обстоятельствами,</a:t>
            </a:r>
            <a:r>
              <a:rPr lang="en-GB" altLang="ru-RU" sz="2400" dirty="0"/>
              <a:t> </a:t>
            </a:r>
            <a:r>
              <a:rPr lang="ru-RU" altLang="ru-RU" sz="2400" dirty="0"/>
              <a:t>в которых</a:t>
            </a:r>
            <a:r>
              <a:rPr lang="en-GB" altLang="ru-RU" sz="2400" dirty="0"/>
              <a:t> </a:t>
            </a:r>
            <a:r>
              <a:rPr lang="ru-RU" altLang="ru-RU" sz="2400" dirty="0"/>
              <a:t>у клиента идёт бизнес</a:t>
            </a:r>
            <a:r>
              <a:rPr lang="ru-RU" sz="2400" dirty="0">
                <a:solidFill>
                  <a:schemeClr val="accent1"/>
                </a:solidFill>
                <a:latin typeface="+mj-lt"/>
              </a:rPr>
              <a:t>»</a:t>
            </a:r>
          </a:p>
          <a:p>
            <a:endParaRPr lang="ru-RU" sz="24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E29840A-47C8-641F-D1A9-04706E547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930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6F88F5-2EB1-745D-6723-CFB0BC3EBCCA}"/>
              </a:ext>
            </a:extLst>
          </p:cNvPr>
          <p:cNvSpPr/>
          <p:nvPr/>
        </p:nvSpPr>
        <p:spPr>
          <a:xfrm>
            <a:off x="0" y="-1"/>
            <a:ext cx="24382414" cy="13716001"/>
          </a:xfrm>
          <a:prstGeom prst="rect">
            <a:avLst/>
          </a:prstGeom>
          <a:solidFill>
            <a:srgbClr val="5182F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216000" rIns="90000" bIns="216000" rtlCol="0" anchor="ctr" anchorCtr="0"/>
          <a:lstStyle/>
          <a:p>
            <a:pPr algn="ctr">
              <a:lnSpc>
                <a:spcPct val="90000"/>
              </a:lnSpc>
            </a:pPr>
            <a:endParaRPr lang="ru-RU" sz="3200" dirty="0">
              <a:ln w="0"/>
              <a:solidFill>
                <a:schemeClr val="tx1"/>
              </a:solidFill>
            </a:endParaRPr>
          </a:p>
        </p:txBody>
      </p:sp>
      <p:sp>
        <p:nvSpPr>
          <p:cNvPr id="22" name="Text Placeholder 95">
            <a:extLst>
              <a:ext uri="{FF2B5EF4-FFF2-40B4-BE49-F238E27FC236}">
                <a16:creationId xmlns:a16="http://schemas.microsoft.com/office/drawing/2014/main" id="{1F1D4420-604D-C60E-885E-7D9CA3CCE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7800" y="4410869"/>
            <a:ext cx="10034259" cy="613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9138" indent="-719138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19138" indent="-71596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719138" indent="-71596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 defTabSz="1828619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bg1"/>
                </a:solidFill>
                <a:latin typeface="+mj-lt"/>
              </a:rPr>
              <a:t>Есть опасения попасть в зависимость от одного провайдера (вендор-лок)</a:t>
            </a:r>
          </a:p>
          <a:p>
            <a:pPr lvl="2" defTabSz="1828619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bg1"/>
                </a:solidFill>
                <a:latin typeface="+mj-lt"/>
              </a:rPr>
              <a:t>Нужно учиться писать код новым способом</a:t>
            </a:r>
          </a:p>
          <a:p>
            <a:pPr lvl="2" defTabSz="1828619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bg1"/>
                </a:solidFill>
                <a:latin typeface="+mj-lt"/>
              </a:rPr>
              <a:t>Уровень контроля над данными ощущается недостаточным / Есть риск потери данных</a:t>
            </a:r>
          </a:p>
          <a:p>
            <a:pPr lvl="2" defTabSz="1828619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bg1"/>
                </a:solidFill>
                <a:latin typeface="+mj-lt"/>
              </a:rPr>
              <a:t>Чтобы перейти на 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serverless-</a:t>
            </a:r>
            <a:r>
              <a:rPr lang="ru-RU" sz="3200" dirty="0">
                <a:solidFill>
                  <a:schemeClr val="bg1"/>
                </a:solidFill>
                <a:latin typeface="+mj-lt"/>
              </a:rPr>
              <a:t>сервисы, надо существенно изменить текущие</a:t>
            </a:r>
            <a:br>
              <a:rPr lang="ru-RU" sz="3200" dirty="0">
                <a:solidFill>
                  <a:schemeClr val="bg1"/>
                </a:solidFill>
                <a:latin typeface="+mj-lt"/>
              </a:rPr>
            </a:br>
            <a:r>
              <a:rPr lang="ru-RU" sz="3200" dirty="0">
                <a:solidFill>
                  <a:schemeClr val="bg1"/>
                </a:solidFill>
                <a:latin typeface="+mj-lt"/>
              </a:rPr>
              <a:t>бизнес-процессы / Сложный процесс миграции</a:t>
            </a:r>
          </a:p>
          <a:p>
            <a:pPr lvl="2" defTabSz="1828619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bg1"/>
                </a:solidFill>
                <a:latin typeface="+mj-lt"/>
              </a:rPr>
              <a:t>Надо обучить специалистов работать с технологией / нанять специалистов, которые умеют</a:t>
            </a: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93E5BD34-46C9-287F-6AC4-99B2115F0377}"/>
              </a:ext>
            </a:extLst>
          </p:cNvPr>
          <p:cNvSpPr txBox="1">
            <a:spLocks/>
          </p:cNvSpPr>
          <p:nvPr/>
        </p:nvSpPr>
        <p:spPr>
          <a:xfrm>
            <a:off x="1526462" y="900000"/>
            <a:ext cx="19166808" cy="2579507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Что останавливает компании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от использования </a:t>
            </a:r>
            <a:r>
              <a:rPr lang="en-US" dirty="0">
                <a:solidFill>
                  <a:schemeClr val="bg1"/>
                </a:solidFill>
              </a:rPr>
              <a:t>serverless</a:t>
            </a:r>
            <a:r>
              <a:rPr lang="ru-RU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Text Placeholder 95">
            <a:extLst>
              <a:ext uri="{FF2B5EF4-FFF2-40B4-BE49-F238E27FC236}">
                <a16:creationId xmlns:a16="http://schemas.microsoft.com/office/drawing/2014/main" id="{540D22AD-6966-6C18-AB92-0396F309D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2932" y="4410869"/>
            <a:ext cx="10034259" cy="613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9138" indent="-719138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19138" indent="-71596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719138" indent="-71596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1132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5704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0276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484813" indent="-1827213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 defTabSz="1828619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bg1"/>
                </a:solidFill>
                <a:latin typeface="+mj-lt"/>
              </a:rPr>
              <a:t>Если использование 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serverless </a:t>
            </a:r>
            <a:r>
              <a:rPr lang="ru-RU" sz="3200" dirty="0">
                <a:solidFill>
                  <a:schemeClr val="bg1"/>
                </a:solidFill>
                <a:latin typeface="+mj-lt"/>
              </a:rPr>
              <a:t>инициирует разработчик / технический менеджер, ему надо «продать» идею руководству и команде</a:t>
            </a:r>
          </a:p>
          <a:p>
            <a:pPr lvl="2" defTabSz="1828619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bg1"/>
                </a:solidFill>
                <a:latin typeface="+mj-lt"/>
              </a:rPr>
              <a:t>Сложно оценить стоимость использования / затраты на миграцию</a:t>
            </a:r>
          </a:p>
          <a:p>
            <a:pPr lvl="2" defTabSz="1828619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bg1"/>
                </a:solidFill>
                <a:latin typeface="+mj-lt"/>
              </a:rPr>
              <a:t>Есть опасения, что при росте нагрузки затраты неконтролируемо возрастут</a:t>
            </a:r>
          </a:p>
          <a:p>
            <a:pPr lvl="2" defTabSz="1828619">
              <a:lnSpc>
                <a:spcPct val="110000"/>
              </a:lnSpc>
              <a:spcAft>
                <a:spcPts val="24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3200" dirty="0">
                <a:solidFill>
                  <a:schemeClr val="bg1"/>
                </a:solidFill>
                <a:latin typeface="+mj-lt"/>
              </a:rPr>
              <a:t>Технические ограничения 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serverless-</a:t>
            </a:r>
            <a:r>
              <a:rPr lang="ru-RU" sz="3200" dirty="0">
                <a:solidFill>
                  <a:schemeClr val="bg1"/>
                </a:solidFill>
                <a:latin typeface="+mj-lt"/>
              </a:rPr>
              <a:t>сервисов</a:t>
            </a:r>
            <a:br>
              <a:rPr lang="ru-RU" sz="3200" dirty="0">
                <a:solidFill>
                  <a:schemeClr val="bg1"/>
                </a:solidFill>
                <a:latin typeface="+mj-lt"/>
              </a:rPr>
            </a:br>
            <a:r>
              <a:rPr lang="ru-RU" sz="2400" dirty="0">
                <a:solidFill>
                  <a:schemeClr val="bg1">
                    <a:alpha val="50000"/>
                  </a:schemeClr>
                </a:solidFill>
              </a:rPr>
              <a:t>К примеру, частью сервисов поддерживаются не все языки программирования</a:t>
            </a:r>
            <a:endParaRPr lang="ru-RU" altLang="ru-RU" sz="1800" dirty="0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8D2B1EA3-3756-9818-3440-84ACFF118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>
                <a:solidFill>
                  <a:schemeClr val="bg1">
                    <a:alpha val="50000"/>
                  </a:schemeClr>
                </a:solidFill>
              </a:rPr>
              <a:pPr/>
              <a:t>14</a:t>
            </a:fld>
            <a:endParaRPr lang="ru-RU" dirty="0">
              <a:solidFill>
                <a:schemeClr val="bg1">
                  <a:alpha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102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DB19CEC-8F2C-2F06-A8F8-509F752AE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999" y="900000"/>
            <a:ext cx="21989843" cy="2579507"/>
          </a:xfrm>
        </p:spPr>
        <p:txBody>
          <a:bodyPr/>
          <a:lstStyle/>
          <a:p>
            <a:r>
              <a:rPr lang="ru-RU" b="0" i="0" u="none" strike="noStrike" dirty="0">
                <a:effectLst/>
              </a:rPr>
              <a:t>Что мотивирует компании перейти </a:t>
            </a:r>
            <a:br>
              <a:rPr lang="en-US" b="0" i="0" u="none" strike="noStrike" dirty="0">
                <a:effectLst/>
              </a:rPr>
            </a:br>
            <a:r>
              <a:rPr lang="ru-RU" b="0" i="0" u="none" strike="noStrike" dirty="0">
                <a:effectLst/>
              </a:rPr>
              <a:t>на </a:t>
            </a:r>
            <a:r>
              <a:rPr lang="en-US" b="0" i="0" u="none" strike="noStrike" dirty="0">
                <a:effectLst/>
              </a:rPr>
              <a:t>serverless-</a:t>
            </a:r>
            <a:r>
              <a:rPr lang="ru-RU" b="0" i="0" u="none" strike="noStrike" dirty="0">
                <a:effectLst/>
              </a:rPr>
              <a:t>решения? 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9955F-E87E-AD5A-820F-39003762FFD9}"/>
              </a:ext>
            </a:extLst>
          </p:cNvPr>
          <p:cNvSpPr txBox="1"/>
          <p:nvPr/>
        </p:nvSpPr>
        <p:spPr>
          <a:xfrm>
            <a:off x="1469835" y="6695603"/>
            <a:ext cx="5645475" cy="22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" lvl="2" defTabSz="1828619">
              <a:lnSpc>
                <a:spcPct val="110000"/>
              </a:lnSpc>
              <a:spcAft>
                <a:spcPts val="2400"/>
              </a:spcAft>
              <a:buClr>
                <a:schemeClr val="accent4"/>
              </a:buClr>
              <a:buSzPct val="100000"/>
              <a:defRPr/>
            </a:pPr>
            <a:r>
              <a:rPr lang="ru-RU" sz="3200" dirty="0"/>
              <a:t>Надо адаптироваться</a:t>
            </a:r>
            <a:r>
              <a:rPr lang="en-GB" sz="3200" dirty="0"/>
              <a:t> </a:t>
            </a:r>
            <a:r>
              <a:rPr lang="ru-RU" sz="3200" dirty="0"/>
              <a:t>к непредсказуемым непостоянным </a:t>
            </a:r>
            <a:br>
              <a:rPr lang="ru-RU" sz="3200" dirty="0"/>
            </a:br>
            <a:r>
              <a:rPr lang="ru-RU" sz="3200" dirty="0"/>
              <a:t>нагрузкам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EC3DC-B713-E80A-6FD8-6588430AE246}"/>
              </a:ext>
            </a:extLst>
          </p:cNvPr>
          <p:cNvSpPr txBox="1"/>
          <p:nvPr/>
        </p:nvSpPr>
        <p:spPr>
          <a:xfrm>
            <a:off x="6944418" y="6695603"/>
            <a:ext cx="4882457" cy="1133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" lvl="2" defTabSz="1828619">
              <a:lnSpc>
                <a:spcPct val="110000"/>
              </a:lnSpc>
              <a:spcAft>
                <a:spcPts val="2400"/>
              </a:spcAft>
              <a:buClr>
                <a:schemeClr val="accent4"/>
              </a:buClr>
              <a:buSzPct val="100000"/>
              <a:defRPr/>
            </a:pPr>
            <a:r>
              <a:rPr lang="ru-RU" sz="3200" dirty="0"/>
              <a:t>Надо сократить </a:t>
            </a:r>
            <a:br>
              <a:rPr lang="ru-RU" sz="3200" dirty="0"/>
            </a:br>
            <a:r>
              <a:rPr lang="ru-RU" sz="3200" dirty="0"/>
              <a:t>расходы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3207DE-AE83-DA0C-857C-22A4AC5989DB}"/>
              </a:ext>
            </a:extLst>
          </p:cNvPr>
          <p:cNvSpPr txBox="1"/>
          <p:nvPr/>
        </p:nvSpPr>
        <p:spPr>
          <a:xfrm>
            <a:off x="12561888" y="6695603"/>
            <a:ext cx="5180451" cy="2498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" lvl="2" defTabSz="1828619">
              <a:lnSpc>
                <a:spcPct val="110000"/>
              </a:lnSpc>
              <a:spcAft>
                <a:spcPts val="2400"/>
              </a:spcAft>
              <a:buClr>
                <a:schemeClr val="accent4"/>
              </a:buClr>
              <a:buSzPct val="100000"/>
              <a:defRPr/>
            </a:pPr>
            <a:r>
              <a:rPr lang="ru-RU" sz="3200" dirty="0"/>
              <a:t>Время на разработку и вывод продукта на рынок ограниченно</a:t>
            </a:r>
            <a:br>
              <a:rPr lang="ru-RU" sz="3200" dirty="0"/>
            </a:br>
            <a:r>
              <a:rPr lang="ru-RU" sz="2400" dirty="0">
                <a:solidFill>
                  <a:schemeClr val="tx1">
                    <a:alpha val="49574"/>
                  </a:schemeClr>
                </a:solidFill>
              </a:rPr>
              <a:t>Актуально для стартапов и небольших команд</a:t>
            </a:r>
            <a:endParaRPr lang="ru-RU" sz="3200" dirty="0">
              <a:solidFill>
                <a:schemeClr val="tx1">
                  <a:alpha val="49574"/>
                </a:schemeClr>
              </a:solidFill>
            </a:endParaRPr>
          </a:p>
        </p:txBody>
      </p:sp>
      <p:cxnSp>
        <p:nvCxnSpPr>
          <p:cNvPr id="15" name="Straight Connector 21">
            <a:extLst>
              <a:ext uri="{FF2B5EF4-FFF2-40B4-BE49-F238E27FC236}">
                <a16:creationId xmlns:a16="http://schemas.microsoft.com/office/drawing/2014/main" id="{6DA17769-D884-C9C0-F246-3732CA04D5EF}"/>
              </a:ext>
            </a:extLst>
          </p:cNvPr>
          <p:cNvCxnSpPr>
            <a:cxnSpLocks/>
          </p:cNvCxnSpPr>
          <p:nvPr/>
        </p:nvCxnSpPr>
        <p:spPr>
          <a:xfrm>
            <a:off x="1584000" y="6392480"/>
            <a:ext cx="4756475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46DA2E1-12AB-F2EB-7D0A-1D337F2AB85D}"/>
              </a:ext>
            </a:extLst>
          </p:cNvPr>
          <p:cNvSpPr txBox="1">
            <a:spLocks/>
          </p:cNvSpPr>
          <p:nvPr/>
        </p:nvSpPr>
        <p:spPr>
          <a:xfrm>
            <a:off x="1583828" y="4608943"/>
            <a:ext cx="1355316" cy="1396076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9600" dirty="0">
                <a:solidFill>
                  <a:schemeClr val="accent1"/>
                </a:solidFill>
                <a:latin typeface="+mj-lt"/>
              </a:rPr>
              <a:t>1</a:t>
            </a:r>
            <a:endParaRPr lang="en-US" sz="96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F7E9D68-63D2-5A6E-931F-8038D83D7266}"/>
              </a:ext>
            </a:extLst>
          </p:cNvPr>
          <p:cNvSpPr txBox="1">
            <a:spLocks/>
          </p:cNvSpPr>
          <p:nvPr/>
        </p:nvSpPr>
        <p:spPr>
          <a:xfrm>
            <a:off x="6944418" y="4608943"/>
            <a:ext cx="1355316" cy="1396076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9600" dirty="0">
                <a:solidFill>
                  <a:schemeClr val="accent1"/>
                </a:solidFill>
                <a:latin typeface="+mj-lt"/>
              </a:rPr>
              <a:t>2</a:t>
            </a:r>
            <a:endParaRPr lang="en-US" sz="96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D4987B5-5EFE-4C2A-9638-2FD9205F9F53}"/>
              </a:ext>
            </a:extLst>
          </p:cNvPr>
          <p:cNvSpPr txBox="1">
            <a:spLocks/>
          </p:cNvSpPr>
          <p:nvPr/>
        </p:nvSpPr>
        <p:spPr>
          <a:xfrm>
            <a:off x="12519492" y="4608943"/>
            <a:ext cx="1355316" cy="1396076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9600" dirty="0">
                <a:solidFill>
                  <a:schemeClr val="accent1"/>
                </a:solidFill>
                <a:latin typeface="+mj-lt"/>
              </a:rPr>
              <a:t>3</a:t>
            </a:r>
            <a:endParaRPr lang="en-US" sz="96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C4AF66-1059-6043-111B-2448D8726637}"/>
              </a:ext>
            </a:extLst>
          </p:cNvPr>
          <p:cNvSpPr txBox="1"/>
          <p:nvPr/>
        </p:nvSpPr>
        <p:spPr>
          <a:xfrm>
            <a:off x="17928368" y="6695603"/>
            <a:ext cx="5645475" cy="1675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" lvl="2" defTabSz="1828619">
              <a:lnSpc>
                <a:spcPct val="110000"/>
              </a:lnSpc>
              <a:spcAft>
                <a:spcPts val="2400"/>
              </a:spcAft>
              <a:buClr>
                <a:schemeClr val="accent4"/>
              </a:buClr>
              <a:buSzPct val="100000"/>
              <a:defRPr/>
            </a:pPr>
            <a:r>
              <a:rPr lang="ru-RU" sz="3200" dirty="0"/>
              <a:t>Наличие «амбассадора» </a:t>
            </a:r>
            <a:r>
              <a:rPr lang="en-GB" sz="3200" dirty="0"/>
              <a:t>serverless </a:t>
            </a:r>
            <a:r>
              <a:rPr lang="ru-RU" sz="3200" dirty="0"/>
              <a:t>в команде или компании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07865356-8F3F-C3D1-9397-1475DAD8AAC8}"/>
              </a:ext>
            </a:extLst>
          </p:cNvPr>
          <p:cNvSpPr txBox="1">
            <a:spLocks/>
          </p:cNvSpPr>
          <p:nvPr/>
        </p:nvSpPr>
        <p:spPr>
          <a:xfrm>
            <a:off x="18049875" y="4608943"/>
            <a:ext cx="1355316" cy="1396076"/>
          </a:xfrm>
          <a:prstGeom prst="rect">
            <a:avLst/>
          </a:prstGeom>
        </p:spPr>
        <p:txBody>
          <a:bodyPr lIns="0" tIns="0"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600" dirty="0">
                <a:solidFill>
                  <a:schemeClr val="accent1"/>
                </a:solidFill>
                <a:latin typeface="+mj-lt"/>
              </a:rPr>
              <a:t>4</a:t>
            </a:r>
          </a:p>
        </p:txBody>
      </p:sp>
      <p:cxnSp>
        <p:nvCxnSpPr>
          <p:cNvPr id="36" name="Straight Connector 21">
            <a:extLst>
              <a:ext uri="{FF2B5EF4-FFF2-40B4-BE49-F238E27FC236}">
                <a16:creationId xmlns:a16="http://schemas.microsoft.com/office/drawing/2014/main" id="{7C85EE59-6BE8-ED32-6FD1-92E9923C433A}"/>
              </a:ext>
            </a:extLst>
          </p:cNvPr>
          <p:cNvCxnSpPr>
            <a:cxnSpLocks/>
          </p:cNvCxnSpPr>
          <p:nvPr/>
        </p:nvCxnSpPr>
        <p:spPr>
          <a:xfrm>
            <a:off x="7065963" y="6392480"/>
            <a:ext cx="4760912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21">
            <a:extLst>
              <a:ext uri="{FF2B5EF4-FFF2-40B4-BE49-F238E27FC236}">
                <a16:creationId xmlns:a16="http://schemas.microsoft.com/office/drawing/2014/main" id="{02BE7B92-0BD5-FF85-1AB1-AD1AD96E36D8}"/>
              </a:ext>
            </a:extLst>
          </p:cNvPr>
          <p:cNvCxnSpPr>
            <a:cxnSpLocks/>
          </p:cNvCxnSpPr>
          <p:nvPr/>
        </p:nvCxnSpPr>
        <p:spPr>
          <a:xfrm>
            <a:off x="12561888" y="6392480"/>
            <a:ext cx="4760912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21">
            <a:extLst>
              <a:ext uri="{FF2B5EF4-FFF2-40B4-BE49-F238E27FC236}">
                <a16:creationId xmlns:a16="http://schemas.microsoft.com/office/drawing/2014/main" id="{EE176F1B-7BC1-F950-C6BF-209364E2369F}"/>
              </a:ext>
            </a:extLst>
          </p:cNvPr>
          <p:cNvCxnSpPr>
            <a:cxnSpLocks/>
          </p:cNvCxnSpPr>
          <p:nvPr/>
        </p:nvCxnSpPr>
        <p:spPr>
          <a:xfrm>
            <a:off x="18049875" y="6392480"/>
            <a:ext cx="4779574" cy="0"/>
          </a:xfrm>
          <a:prstGeom prst="line">
            <a:avLst/>
          </a:prstGeom>
          <a:ln w="31750" cmpd="sng">
            <a:solidFill>
              <a:schemeClr val="accent1"/>
            </a:solidFill>
            <a:prstDash val="solid"/>
            <a:headEnd type="none" w="lg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9EB7ED-70A8-657F-30EF-775BEFE76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100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3">
            <a:extLst>
              <a:ext uri="{FF2B5EF4-FFF2-40B4-BE49-F238E27FC236}">
                <a16:creationId xmlns:a16="http://schemas.microsoft.com/office/drawing/2014/main" id="{00167829-938B-8D07-CF9E-45582500742F}"/>
              </a:ext>
            </a:extLst>
          </p:cNvPr>
          <p:cNvSpPr txBox="1">
            <a:spLocks/>
          </p:cNvSpPr>
          <p:nvPr/>
        </p:nvSpPr>
        <p:spPr>
          <a:xfrm>
            <a:off x="1584000" y="900000"/>
            <a:ext cx="18885678" cy="2579507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+mn-lt"/>
              </a:rPr>
              <a:t>Преимущества </a:t>
            </a:r>
            <a:r>
              <a:rPr lang="en-US" b="0" i="0" u="none" strike="noStrike" dirty="0">
                <a:effectLst/>
                <a:latin typeface="+mn-lt"/>
              </a:rPr>
              <a:t>serverless </a:t>
            </a:r>
            <a:r>
              <a:rPr lang="ru-RU" dirty="0">
                <a:latin typeface="+mn-lt"/>
              </a:rPr>
              <a:t>в сравнении </a:t>
            </a:r>
            <a:br>
              <a:rPr lang="en-US" dirty="0">
                <a:latin typeface="+mn-lt"/>
              </a:rPr>
            </a:br>
            <a:r>
              <a:rPr lang="ru-RU" dirty="0">
                <a:latin typeface="+mn-lt"/>
              </a:rPr>
              <a:t>с традиционными сервисами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A97243-91FB-B941-0657-4B66669559A4}"/>
              </a:ext>
            </a:extLst>
          </p:cNvPr>
          <p:cNvSpPr txBox="1"/>
          <p:nvPr/>
        </p:nvSpPr>
        <p:spPr>
          <a:xfrm>
            <a:off x="1486030" y="4220256"/>
            <a:ext cx="9982071" cy="9070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Расширение спектра возможностей за счёт разнообразия используемых </a:t>
            </a:r>
            <a:r>
              <a:rPr lang="en-US" sz="2300" dirty="0"/>
              <a:t>IT-</a:t>
            </a:r>
            <a:r>
              <a:rPr lang="ru-RU" sz="2300" dirty="0"/>
              <a:t>решений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Более быстрый вывод продукта в </a:t>
            </a:r>
            <a:r>
              <a:rPr lang="ru-RU" sz="2300" dirty="0" err="1"/>
              <a:t>продакшн</a:t>
            </a:r>
            <a:r>
              <a:rPr lang="ru-RU" sz="2300" dirty="0"/>
              <a:t> и на рынок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Возможность повысить эффективность работы сервисов компании, улучшить пользовательский опыт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Экономия рабочего времени сотрудников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Использование новейших технологий, более прогрессивного решения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Возможность принести больше ценности для бизнеса, </a:t>
            </a:r>
            <a:br>
              <a:rPr lang="ru-RU" sz="2300" dirty="0"/>
            </a:br>
            <a:r>
              <a:rPr lang="ru-RU" sz="2300" dirty="0"/>
              <a:t>улучшить финансовые результаты бизнеса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Гибкость и простота изменения настроек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Минимальный риск безвозвратной потери данных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Удобные «предустановленные» настройки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Наличие подробной понятной документации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Экономично по стоимости/затратам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Лёгкая масштабируемость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300" dirty="0"/>
              <a:t>Более высокий уровень безопасности решения</a:t>
            </a:r>
          </a:p>
          <a:p>
            <a:pPr marL="460375" lvl="2" indent="-457200" defTabSz="1828619">
              <a:lnSpc>
                <a:spcPct val="110000"/>
              </a:lnSpc>
              <a:spcAft>
                <a:spcPts val="1200"/>
              </a:spcAft>
              <a:buClr>
                <a:srgbClr val="5182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ru-RU" sz="2300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6E90476-7F5B-C43D-D07F-299D4CFE59F7}"/>
              </a:ext>
            </a:extLst>
          </p:cNvPr>
          <p:cNvGrpSpPr/>
          <p:nvPr/>
        </p:nvGrpSpPr>
        <p:grpSpPr>
          <a:xfrm>
            <a:off x="12561888" y="4219348"/>
            <a:ext cx="10250487" cy="8394927"/>
            <a:chOff x="12561888" y="3712036"/>
            <a:chExt cx="10250487" cy="8902240"/>
          </a:xfrm>
        </p:grpSpPr>
        <p:sp>
          <p:nvSpPr>
            <p:cNvPr id="31" name="Прямоугольник: скругленные углы 23">
              <a:extLst>
                <a:ext uri="{FF2B5EF4-FFF2-40B4-BE49-F238E27FC236}">
                  <a16:creationId xmlns:a16="http://schemas.microsoft.com/office/drawing/2014/main" id="{80EA03DD-B700-65EB-8A4D-868C205A1084}"/>
                </a:ext>
              </a:extLst>
            </p:cNvPr>
            <p:cNvSpPr/>
            <p:nvPr/>
          </p:nvSpPr>
          <p:spPr>
            <a:xfrm>
              <a:off x="12561888" y="3712036"/>
              <a:ext cx="10250487" cy="8902240"/>
            </a:xfrm>
            <a:prstGeom prst="roundRect">
              <a:avLst>
                <a:gd name="adj" fmla="val 4316"/>
              </a:avLst>
            </a:prstGeom>
            <a:solidFill>
              <a:srgbClr val="E3E9EE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216000" rIns="90000" bIns="216000" rtlCol="0" anchor="ctr" anchorCtr="0"/>
            <a:lstStyle/>
            <a:p>
              <a:pPr algn="ctr">
                <a:lnSpc>
                  <a:spcPct val="90000"/>
                </a:lnSpc>
              </a:pPr>
              <a:endParaRPr lang="ru-RU" sz="2000">
                <a:ln w="0"/>
                <a:noFill/>
              </a:endParaRPr>
            </a:p>
          </p:txBody>
        </p:sp>
        <p:cxnSp>
          <p:nvCxnSpPr>
            <p:cNvPr id="35" name="Straight Connector 21">
              <a:extLst>
                <a:ext uri="{FF2B5EF4-FFF2-40B4-BE49-F238E27FC236}">
                  <a16:creationId xmlns:a16="http://schemas.microsoft.com/office/drawing/2014/main" id="{39AFFB0F-E17D-593E-AED9-8FCC8ED32A99}"/>
                </a:ext>
              </a:extLst>
            </p:cNvPr>
            <p:cNvCxnSpPr>
              <a:cxnSpLocks/>
            </p:cNvCxnSpPr>
            <p:nvPr/>
          </p:nvCxnSpPr>
          <p:spPr>
            <a:xfrm>
              <a:off x="13047464" y="6303189"/>
              <a:ext cx="9279334" cy="0"/>
            </a:xfrm>
            <a:prstGeom prst="line">
              <a:avLst/>
            </a:prstGeom>
            <a:ln w="31750" cmpd="sng">
              <a:solidFill>
                <a:schemeClr val="bg1"/>
              </a:solidFill>
              <a:prstDash val="solid"/>
              <a:headEnd type="none" w="lg" len="med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25">
              <a:extLst>
                <a:ext uri="{FF2B5EF4-FFF2-40B4-BE49-F238E27FC236}">
                  <a16:creationId xmlns:a16="http://schemas.microsoft.com/office/drawing/2014/main" id="{C745E765-3051-33E5-B851-A6900E5AF5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39120" y="4254658"/>
              <a:ext cx="870559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lvl="2" indent="0" defTabSz="1828619">
                <a:spcAft>
                  <a:spcPts val="1200"/>
                </a:spcAft>
                <a:buClr>
                  <a:schemeClr val="accent1"/>
                </a:buClr>
                <a:buSzPct val="100000"/>
                <a:defRPr/>
              </a:pPr>
              <a:r>
                <a:rPr lang="ru-RU" altLang="ru-RU" sz="2400" dirty="0">
                  <a:solidFill>
                    <a:schemeClr val="accent1"/>
                  </a:solidFill>
                  <a:latin typeface="+mn-lt"/>
                </a:rPr>
                <a:t>Инновационность</a:t>
              </a:r>
              <a:endParaRPr lang="en-US" altLang="ru-RU" sz="2400" dirty="0">
                <a:solidFill>
                  <a:schemeClr val="accent1"/>
                </a:solidFill>
                <a:latin typeface="+mn-lt"/>
              </a:endParaRPr>
            </a:p>
            <a:p>
              <a:pPr marL="0" lvl="2" indent="0" defTabSz="1828619">
                <a:spcAft>
                  <a:spcPts val="1200"/>
                </a:spcAft>
                <a:buClr>
                  <a:schemeClr val="accent1"/>
                </a:buClr>
                <a:buSzPct val="100000"/>
                <a:defRPr/>
              </a:pPr>
              <a:r>
                <a:rPr lang="ru-RU" altLang="ru-RU" sz="2000" dirty="0">
                  <a:solidFill>
                    <a:schemeClr val="accent1"/>
                  </a:solidFill>
                  <a:latin typeface="+mn-lt"/>
                </a:rPr>
                <a:t>«</a:t>
              </a:r>
              <a:r>
                <a:rPr lang="ru-RU" altLang="ru-RU" sz="2000" dirty="0">
                  <a:latin typeface="+mn-lt"/>
                </a:rPr>
                <a:t>Это светлое будущее, которое, как внезапно оказалось, возможно</a:t>
              </a:r>
              <a:r>
                <a:rPr lang="ru-RU" altLang="ru-RU" sz="2000" dirty="0">
                  <a:solidFill>
                    <a:schemeClr val="accent1"/>
                  </a:solidFill>
                  <a:latin typeface="+mn-lt"/>
                </a:rPr>
                <a:t>»</a:t>
              </a: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8A8B9F11-5623-0034-99D7-490EE720F7A7}"/>
                </a:ext>
              </a:extLst>
            </p:cNvPr>
            <p:cNvGrpSpPr/>
            <p:nvPr/>
          </p:nvGrpSpPr>
          <p:grpSpPr>
            <a:xfrm>
              <a:off x="12939120" y="6662910"/>
              <a:ext cx="9136655" cy="2358166"/>
              <a:chOff x="12939120" y="6955657"/>
              <a:chExt cx="9136655" cy="2358166"/>
            </a:xfrm>
          </p:grpSpPr>
          <p:sp>
            <p:nvSpPr>
              <p:cNvPr id="5" name="TextBox 25">
                <a:extLst>
                  <a:ext uri="{FF2B5EF4-FFF2-40B4-BE49-F238E27FC236}">
                    <a16:creationId xmlns:a16="http://schemas.microsoft.com/office/drawing/2014/main" id="{0DAF5B90-3EE9-06E5-0F13-9019EEC844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39120" y="6955657"/>
                <a:ext cx="9136655" cy="1538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lvl="2" indent="0" defTabSz="1828619" fontAlgn="auto">
                  <a:spcBef>
                    <a:spcPts val="0"/>
                  </a:spcBef>
                  <a:spcAft>
                    <a:spcPts val="1200"/>
                  </a:spcAft>
                  <a:buClr>
                    <a:schemeClr val="accent1"/>
                  </a:buClr>
                  <a:buSzPct val="100000"/>
                  <a:defRPr/>
                </a:pPr>
                <a:r>
                  <a:rPr lang="ru-RU" sz="2400" dirty="0">
                    <a:solidFill>
                      <a:schemeClr val="accent1"/>
                    </a:solidFill>
                    <a:latin typeface="+mn-lt"/>
                  </a:rPr>
                  <a:t>Выгода</a:t>
                </a:r>
                <a:endParaRPr lang="en-US" sz="2400" dirty="0">
                  <a:solidFill>
                    <a:schemeClr val="accent1"/>
                  </a:solidFill>
                  <a:latin typeface="+mn-lt"/>
                </a:endParaRPr>
              </a:p>
              <a:p>
                <a:pPr marL="0" lvl="2" indent="0" defTabSz="1828619" fontAlgn="auto">
                  <a:spcBef>
                    <a:spcPts val="0"/>
                  </a:spcBef>
                  <a:spcAft>
                    <a:spcPts val="1200"/>
                  </a:spcAft>
                  <a:buClr>
                    <a:schemeClr val="accent1"/>
                  </a:buClr>
                  <a:buSzPct val="100000"/>
                  <a:defRPr/>
                </a:pPr>
                <a:r>
                  <a:rPr lang="ru-RU" sz="2000" dirty="0">
                    <a:solidFill>
                      <a:schemeClr val="accent1"/>
                    </a:solidFill>
                    <a:latin typeface="+mn-lt"/>
                  </a:rPr>
                  <a:t>«</a:t>
                </a:r>
                <a:r>
                  <a:rPr lang="ru-RU" sz="2000" dirty="0">
                    <a:latin typeface="+mn-lt"/>
                  </a:rPr>
                  <a:t>Большой запуск, большие нагрузки — надо их выдерживать. </a:t>
                </a:r>
                <a:r>
                  <a:rPr lang="ru-RU" sz="2000" dirty="0" err="1">
                    <a:latin typeface="+mn-lt"/>
                  </a:rPr>
                  <a:t>Serverless</a:t>
                </a:r>
                <a:r>
                  <a:rPr lang="ru-RU" sz="2000" dirty="0">
                    <a:latin typeface="+mn-lt"/>
                  </a:rPr>
                  <a:t> — лучший и дешёвый способ это обработать. </a:t>
                </a:r>
                <a:r>
                  <a:rPr lang="ru-RU" sz="2000" dirty="0" err="1">
                    <a:latin typeface="+mn-lt"/>
                  </a:rPr>
                  <a:t>Serverless</a:t>
                </a:r>
                <a:r>
                  <a:rPr lang="ru-RU" sz="2000" dirty="0">
                    <a:latin typeface="+mn-lt"/>
                  </a:rPr>
                  <a:t>-решения удобны тем, что платить за них нужно, только когда используются ресурсы</a:t>
                </a:r>
                <a:r>
                  <a:rPr lang="ru-RU" sz="2000" dirty="0">
                    <a:solidFill>
                      <a:schemeClr val="accent1"/>
                    </a:solidFill>
                    <a:latin typeface="+mn-lt"/>
                  </a:rPr>
                  <a:t>»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F96D1E-F096-AA51-EF5B-85120A8F67E0}"/>
                  </a:ext>
                </a:extLst>
              </p:cNvPr>
              <p:cNvSpPr txBox="1"/>
              <p:nvPr/>
            </p:nvSpPr>
            <p:spPr>
              <a:xfrm>
                <a:off x="13012991" y="8697971"/>
                <a:ext cx="8050213" cy="61585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fontAlgn="auto">
                  <a:spcAft>
                    <a:spcPts val="300"/>
                  </a:spcAft>
                  <a:defRPr/>
                </a:pPr>
                <a:r>
                  <a:rPr lang="ru-RU" sz="1800" b="1" dirty="0"/>
                  <a:t>Артём, 26 лет</a:t>
                </a:r>
              </a:p>
              <a:p>
                <a:pPr fontAlgn="auto">
                  <a:spcAft>
                    <a:spcPts val="300"/>
                  </a:spcAft>
                  <a:defRPr/>
                </a:pPr>
                <a:r>
                  <a:rPr lang="ru-RU" sz="1800" dirty="0"/>
                  <a:t>Инженер по эксплуатации (сегмент </a:t>
                </a:r>
                <a:r>
                  <a:rPr lang="en-US" sz="1800" dirty="0"/>
                  <a:t>SMB). </a:t>
                </a:r>
                <a:r>
                  <a:rPr lang="ru-RU" sz="1800" dirty="0"/>
                  <a:t>Пользователь </a:t>
                </a:r>
                <a:r>
                  <a:rPr lang="en-US" sz="1800" dirty="0"/>
                  <a:t>serverless</a:t>
                </a:r>
              </a:p>
            </p:txBody>
          </p:sp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F8931761-6446-F8DA-3B5F-CAFE7B08AF9D}"/>
                </a:ext>
              </a:extLst>
            </p:cNvPr>
            <p:cNvGrpSpPr/>
            <p:nvPr/>
          </p:nvGrpSpPr>
          <p:grpSpPr>
            <a:xfrm>
              <a:off x="12939120" y="9740517"/>
              <a:ext cx="9136655" cy="2332213"/>
              <a:chOff x="12939120" y="6955657"/>
              <a:chExt cx="9136655" cy="2332213"/>
            </a:xfrm>
          </p:grpSpPr>
          <p:sp>
            <p:nvSpPr>
              <p:cNvPr id="13" name="TextBox 25">
                <a:extLst>
                  <a:ext uri="{FF2B5EF4-FFF2-40B4-BE49-F238E27FC236}">
                    <a16:creationId xmlns:a16="http://schemas.microsoft.com/office/drawing/2014/main" id="{DD55A482-B42B-5EE5-335E-29D20C8853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39120" y="6955657"/>
                <a:ext cx="9136655" cy="1538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lvl="2" indent="0" defTabSz="1828619">
                  <a:spcAft>
                    <a:spcPts val="1200"/>
                  </a:spcAft>
                  <a:buClr>
                    <a:schemeClr val="accent1"/>
                  </a:buClr>
                  <a:buSzPct val="100000"/>
                  <a:defRPr/>
                </a:pPr>
                <a:r>
                  <a:rPr lang="ru-RU" altLang="ru-RU" sz="2400" dirty="0">
                    <a:solidFill>
                      <a:schemeClr val="accent1"/>
                    </a:solidFill>
                    <a:latin typeface="+mn-lt"/>
                  </a:rPr>
                  <a:t>Удобство, скорость</a:t>
                </a:r>
                <a:endParaRPr lang="en-US" altLang="ru-RU" sz="2400" dirty="0">
                  <a:solidFill>
                    <a:schemeClr val="accent1"/>
                  </a:solidFill>
                  <a:latin typeface="+mn-lt"/>
                </a:endParaRPr>
              </a:p>
              <a:p>
                <a:pPr marL="0" lvl="2" indent="0" defTabSz="1828619" fontAlgn="auto">
                  <a:spcBef>
                    <a:spcPts val="0"/>
                  </a:spcBef>
                  <a:spcAft>
                    <a:spcPts val="1200"/>
                  </a:spcAft>
                  <a:buClr>
                    <a:schemeClr val="accent1"/>
                  </a:buClr>
                  <a:buSzPct val="100000"/>
                  <a:defRPr/>
                </a:pPr>
                <a:r>
                  <a:rPr lang="ru-RU" sz="2000" dirty="0">
                    <a:solidFill>
                      <a:schemeClr val="accent1"/>
                    </a:solidFill>
                    <a:latin typeface="+mn-lt"/>
                  </a:rPr>
                  <a:t>«</a:t>
                </a:r>
                <a:r>
                  <a:rPr lang="ru-RU" altLang="ru-RU" sz="2000" dirty="0">
                    <a:latin typeface="+mn-lt"/>
                  </a:rPr>
                  <a:t>В мобильной разработке важна скорость: чем быстрее твоим приложением начали пользоваться — тем быстрее ты получишь прибыль. И </a:t>
                </a:r>
                <a:r>
                  <a:rPr lang="en-US" altLang="ru-RU" sz="2000" dirty="0">
                    <a:latin typeface="+mn-lt"/>
                  </a:rPr>
                  <a:t>s</a:t>
                </a:r>
                <a:r>
                  <a:rPr lang="ru-RU" altLang="ru-RU" sz="2000" dirty="0" err="1">
                    <a:latin typeface="+mn-lt"/>
                  </a:rPr>
                  <a:t>erverless</a:t>
                </a:r>
                <a:r>
                  <a:rPr lang="ru-RU" altLang="ru-RU" sz="2000" dirty="0">
                    <a:latin typeface="+mn-lt"/>
                  </a:rPr>
                  <a:t> обеспечивает более быстрый старт и выход в </a:t>
                </a:r>
                <a:r>
                  <a:rPr lang="ru-RU" altLang="ru-RU" sz="2000" dirty="0" err="1">
                    <a:latin typeface="+mn-lt"/>
                  </a:rPr>
                  <a:t>продакшн</a:t>
                </a:r>
                <a:r>
                  <a:rPr lang="ru-RU" sz="2000" dirty="0">
                    <a:solidFill>
                      <a:schemeClr val="accent1"/>
                    </a:solidFill>
                    <a:latin typeface="+mn-lt"/>
                  </a:rPr>
                  <a:t>»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654D6BD-DE99-13D1-7564-7130A27A5CCC}"/>
                  </a:ext>
                </a:extLst>
              </p:cNvPr>
              <p:cNvSpPr txBox="1"/>
              <p:nvPr/>
            </p:nvSpPr>
            <p:spPr>
              <a:xfrm>
                <a:off x="13012991" y="8667952"/>
                <a:ext cx="8050213" cy="61991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fontAlgn="auto">
                  <a:spcAft>
                    <a:spcPts val="300"/>
                  </a:spcAft>
                  <a:defRPr/>
                </a:pPr>
                <a:r>
                  <a:rPr lang="ru-RU" sz="1800" b="1" dirty="0"/>
                  <a:t>Алхазур, 24 года</a:t>
                </a:r>
              </a:p>
              <a:p>
                <a:pPr fontAlgn="auto">
                  <a:spcAft>
                    <a:spcPts val="300"/>
                  </a:spcAft>
                  <a:defRPr/>
                </a:pPr>
                <a:r>
                  <a:rPr lang="en-US" sz="1800" dirty="0"/>
                  <a:t>Product Manager (</a:t>
                </a:r>
                <a:r>
                  <a:rPr lang="ru-RU" sz="1800" dirty="0"/>
                  <a:t>сегмент </a:t>
                </a:r>
                <a:r>
                  <a:rPr lang="en-US" sz="1800" dirty="0"/>
                  <a:t>Enterprise). </a:t>
                </a:r>
                <a:r>
                  <a:rPr lang="ru-RU" sz="1800" dirty="0"/>
                  <a:t>Пользователь </a:t>
                </a:r>
                <a:r>
                  <a:rPr lang="en-US" sz="1800" dirty="0"/>
                  <a:t>serverless</a:t>
                </a:r>
              </a:p>
            </p:txBody>
          </p:sp>
        </p:grpSp>
        <p:cxnSp>
          <p:nvCxnSpPr>
            <p:cNvPr id="16" name="Straight Connector 21">
              <a:extLst>
                <a:ext uri="{FF2B5EF4-FFF2-40B4-BE49-F238E27FC236}">
                  <a16:creationId xmlns:a16="http://schemas.microsoft.com/office/drawing/2014/main" id="{3640B216-1DEF-5E58-6A09-E9F4C615B814}"/>
                </a:ext>
              </a:extLst>
            </p:cNvPr>
            <p:cNvCxnSpPr>
              <a:cxnSpLocks/>
            </p:cNvCxnSpPr>
            <p:nvPr/>
          </p:nvCxnSpPr>
          <p:spPr>
            <a:xfrm>
              <a:off x="13047464" y="9380796"/>
              <a:ext cx="9279334" cy="0"/>
            </a:xfrm>
            <a:prstGeom prst="line">
              <a:avLst/>
            </a:prstGeom>
            <a:ln w="31750" cmpd="sng">
              <a:solidFill>
                <a:schemeClr val="bg1"/>
              </a:solidFill>
              <a:prstDash val="solid"/>
              <a:headEnd type="none" w="lg" len="med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F7A213E-9C8B-2D10-1C72-78CA3BCB4F85}"/>
              </a:ext>
            </a:extLst>
          </p:cNvPr>
          <p:cNvSpPr txBox="1"/>
          <p:nvPr/>
        </p:nvSpPr>
        <p:spPr>
          <a:xfrm>
            <a:off x="13012991" y="5713541"/>
            <a:ext cx="9136655" cy="5807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fontAlgn="auto">
              <a:spcAft>
                <a:spcPts val="300"/>
              </a:spcAft>
              <a:defRPr/>
            </a:pPr>
            <a:r>
              <a:rPr lang="ru-RU" sz="1800" b="1" dirty="0"/>
              <a:t>Фёдор, 46 лет</a:t>
            </a:r>
          </a:p>
          <a:p>
            <a:pPr fontAlgn="auto">
              <a:spcAft>
                <a:spcPts val="300"/>
              </a:spcAft>
              <a:defRPr/>
            </a:pPr>
            <a:r>
              <a:rPr lang="en-US" sz="1800" dirty="0"/>
              <a:t>CTO </a:t>
            </a:r>
            <a:r>
              <a:rPr lang="ru-RU" sz="1800" dirty="0"/>
              <a:t>компании, разрабатывающей ПО (сегмент </a:t>
            </a:r>
            <a:r>
              <a:rPr lang="en-US" sz="1800" dirty="0"/>
              <a:t>SMB). </a:t>
            </a:r>
            <a:r>
              <a:rPr lang="ru-RU" sz="1800" dirty="0"/>
              <a:t>Пользователь </a:t>
            </a:r>
            <a:r>
              <a:rPr lang="en-US" sz="1800" dirty="0"/>
              <a:t>serverless</a:t>
            </a:r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3DEC8E40-69F1-9379-2203-AC4F4ADEA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8302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264582-36BB-82A3-5838-A78FA4434E2D}"/>
              </a:ext>
            </a:extLst>
          </p:cNvPr>
          <p:cNvSpPr txBox="1"/>
          <p:nvPr/>
        </p:nvSpPr>
        <p:spPr>
          <a:xfrm>
            <a:off x="4484077" y="-163536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ru-RU" sz="3200" i="1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ACAF42-4113-CE20-91F6-68D19763F1DE}"/>
              </a:ext>
            </a:extLst>
          </p:cNvPr>
          <p:cNvSpPr txBox="1"/>
          <p:nvPr/>
        </p:nvSpPr>
        <p:spPr>
          <a:xfrm>
            <a:off x="-2514600" y="12115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ru-RU" sz="3200" dirty="0">
              <a:solidFill>
                <a:sysClr val="windowText" lastClr="000000"/>
              </a:solidFill>
            </a:endParaRP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E676E0BD-4929-D9D1-28E2-CB92C2B419C0}"/>
              </a:ext>
            </a:extLst>
          </p:cNvPr>
          <p:cNvSpPr txBox="1">
            <a:spLocks/>
          </p:cNvSpPr>
          <p:nvPr/>
        </p:nvSpPr>
        <p:spPr>
          <a:xfrm>
            <a:off x="10621223" y="8368034"/>
            <a:ext cx="10781001" cy="1384995"/>
          </a:xfrm>
          <a:prstGeom prst="rect">
            <a:avLst/>
          </a:prstGeom>
        </p:spPr>
        <p:txBody>
          <a:bodyPr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7" lvl="2" indent="0">
              <a:spcAft>
                <a:spcPts val="0"/>
              </a:spcAft>
              <a:buNone/>
              <a:defRPr/>
            </a:pPr>
            <a:r>
              <a:rPr lang="ru-RU" sz="2400" b="1" dirty="0"/>
              <a:t>Виталий </a:t>
            </a:r>
            <a:r>
              <a:rPr lang="ru-RU" sz="2400" b="1" dirty="0" err="1"/>
              <a:t>Савощик</a:t>
            </a:r>
            <a:r>
              <a:rPr lang="ru-RU" sz="2400" b="1" dirty="0"/>
              <a:t> </a:t>
            </a:r>
          </a:p>
          <a:p>
            <a:pPr marL="4037" lvl="2" indent="0">
              <a:spcAft>
                <a:spcPts val="0"/>
              </a:spcAft>
              <a:buNone/>
              <a:defRPr/>
            </a:pPr>
            <a:r>
              <a:rPr lang="ru-RU" sz="2400" dirty="0"/>
              <a:t>Менеджер проектов </a:t>
            </a:r>
          </a:p>
          <a:p>
            <a:pPr marL="4037" lvl="2" indent="0">
              <a:spcAft>
                <a:spcPts val="0"/>
              </a:spcAft>
              <a:buNone/>
              <a:defRPr/>
            </a:pPr>
            <a:r>
              <a:rPr lang="ru-RU" sz="2400" dirty="0"/>
              <a:t>Направление качественных исследований</a:t>
            </a:r>
          </a:p>
          <a:p>
            <a:r>
              <a:rPr lang="en-US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vitaliy.savoschik@ipsos.com</a:t>
            </a:r>
            <a:r>
              <a:rPr lang="ru-RU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</a:rPr>
              <a:t>  </a:t>
            </a:r>
            <a:endParaRPr lang="ru-RU" sz="2400" dirty="0">
              <a:solidFill>
                <a:schemeClr val="accent1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3" name="Текст 9">
            <a:extLst>
              <a:ext uri="{FF2B5EF4-FFF2-40B4-BE49-F238E27FC236}">
                <a16:creationId xmlns:a16="http://schemas.microsoft.com/office/drawing/2014/main" id="{4D1AC3F4-83B0-4C66-9B46-4E64AD88BEE1}"/>
              </a:ext>
            </a:extLst>
          </p:cNvPr>
          <p:cNvSpPr txBox="1">
            <a:spLocks/>
          </p:cNvSpPr>
          <p:nvPr/>
        </p:nvSpPr>
        <p:spPr>
          <a:xfrm>
            <a:off x="10621223" y="6009890"/>
            <a:ext cx="11058092" cy="1384995"/>
          </a:xfrm>
          <a:prstGeom prst="rect">
            <a:avLst/>
          </a:prstGeom>
        </p:spPr>
        <p:txBody>
          <a:bodyPr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7" lvl="2" indent="0">
              <a:spcAft>
                <a:spcPts val="0"/>
              </a:spcAft>
              <a:buNone/>
              <a:defRPr/>
            </a:pPr>
            <a:r>
              <a:rPr lang="ru-RU" sz="2400" b="1" dirty="0"/>
              <a:t>Алина Рыбникова </a:t>
            </a:r>
          </a:p>
          <a:p>
            <a:pPr marL="4037" lvl="2" indent="0">
              <a:spcAft>
                <a:spcPts val="0"/>
              </a:spcAft>
              <a:buNone/>
              <a:defRPr/>
            </a:pPr>
            <a:r>
              <a:rPr lang="ru-RU" sz="2400" dirty="0"/>
              <a:t>Старший директор по работе с клиентами</a:t>
            </a:r>
          </a:p>
          <a:p>
            <a:pPr marL="4037" lvl="2" indent="0">
              <a:spcAft>
                <a:spcPts val="0"/>
              </a:spcAft>
              <a:buNone/>
              <a:defRPr/>
            </a:pPr>
            <a:r>
              <a:rPr lang="ru-RU" sz="2400" dirty="0"/>
              <a:t>Направление стратегических исследований</a:t>
            </a:r>
          </a:p>
          <a:p>
            <a:r>
              <a:rPr lang="en-US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alina</a:t>
            </a:r>
            <a:r>
              <a:rPr lang="ru-RU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rybnikova</a:t>
            </a:r>
            <a:r>
              <a:rPr lang="ru-RU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ipsos</a:t>
            </a:r>
            <a:r>
              <a:rPr lang="ru-RU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r>
              <a:rPr lang="ru-RU" sz="2400" u="sng" dirty="0">
                <a:solidFill>
                  <a:schemeClr val="accent1"/>
                </a:solidFill>
                <a:effectLst/>
                <a:ea typeface="Calibri" panose="020F0502020204030204" pitchFamily="34" charset="0"/>
              </a:rPr>
              <a:t> </a:t>
            </a:r>
            <a:endParaRPr lang="ru-RU" sz="2400" dirty="0">
              <a:solidFill>
                <a:schemeClr val="accent1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6" name="Текст 9">
            <a:extLst>
              <a:ext uri="{FF2B5EF4-FFF2-40B4-BE49-F238E27FC236}">
                <a16:creationId xmlns:a16="http://schemas.microsoft.com/office/drawing/2014/main" id="{07FBEF8D-3EFA-5A8C-CCC1-7DEC4AC1D811}"/>
              </a:ext>
            </a:extLst>
          </p:cNvPr>
          <p:cNvSpPr txBox="1">
            <a:spLocks/>
          </p:cNvSpPr>
          <p:nvPr/>
        </p:nvSpPr>
        <p:spPr>
          <a:xfrm>
            <a:off x="10621222" y="10726178"/>
            <a:ext cx="11335183" cy="1522972"/>
          </a:xfrm>
          <a:prstGeom prst="rect">
            <a:avLst/>
          </a:prstGeom>
        </p:spPr>
        <p:txBody>
          <a:bodyPr/>
          <a:lstStyle>
            <a:lvl1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719964" algn="l" defTabSz="190790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Unicode MS" panose="020B0604020202020204" pitchFamily="34" charset="-128"/>
              <a:buChar char="▎"/>
              <a:defRPr sz="3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50000"/>
              <a:buFont typeface="Yandex Sans Text Light" panose="02000000000000000000" pitchFamily="2" charset="-52"/>
              <a:buChar char="›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715963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61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3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699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007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315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623" indent="-457155" algn="l" defTabSz="182861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7" lvl="2" indent="0">
              <a:spcAft>
                <a:spcPts val="0"/>
              </a:spcAft>
              <a:buNone/>
              <a:defRPr/>
            </a:pPr>
            <a:r>
              <a:rPr lang="ru-RU" sz="2400" b="1" i="0" u="none" strike="noStrike" dirty="0">
                <a:effectLst/>
              </a:rPr>
              <a:t>Анна Уварова</a:t>
            </a:r>
            <a:br>
              <a:rPr lang="en-US" sz="2400" b="0" i="0" u="none" strike="noStrike" dirty="0">
                <a:effectLst/>
              </a:rPr>
            </a:br>
            <a:r>
              <a:rPr lang="ru-RU" sz="2400" b="0" i="0" u="none" strike="noStrike" dirty="0">
                <a:effectLst/>
              </a:rPr>
              <a:t>Директор по развитию направления </a:t>
            </a:r>
            <a:r>
              <a:rPr lang="en-US" sz="2400" b="0" i="0" u="none" strike="noStrike" dirty="0">
                <a:effectLst/>
              </a:rPr>
              <a:t>B2B</a:t>
            </a:r>
            <a:endParaRPr lang="ru-RU" sz="2400" dirty="0"/>
          </a:p>
          <a:p>
            <a:pPr algn="l"/>
            <a:r>
              <a:rPr lang="en-US" sz="2400" b="0" i="0" u="none" strike="noStrike" dirty="0">
                <a:solidFill>
                  <a:schemeClr val="accent1"/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anna.uvarova@ipsos.com</a:t>
            </a:r>
            <a:endParaRPr lang="en-US" sz="2400" b="0" i="0" u="none" strike="noStrike" dirty="0">
              <a:solidFill>
                <a:schemeClr val="accent1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D89B78-71F3-3361-40A8-42EA58A8B790}"/>
              </a:ext>
            </a:extLst>
          </p:cNvPr>
          <p:cNvSpPr txBox="1"/>
          <p:nvPr/>
        </p:nvSpPr>
        <p:spPr>
          <a:xfrm>
            <a:off x="1466850" y="6009890"/>
            <a:ext cx="7585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0" u="none" strike="noStrike" dirty="0">
                <a:effectLst/>
              </a:rPr>
              <a:t>Даниил Пивоваров </a:t>
            </a:r>
            <a:br>
              <a:rPr lang="ru-RU" sz="2400" b="0" i="0" u="none" strike="noStrike" dirty="0">
                <a:effectLst/>
              </a:rPr>
            </a:br>
            <a:r>
              <a:rPr lang="ru-RU" sz="2400" b="0" i="0" u="none" strike="noStrike" dirty="0">
                <a:effectLst/>
              </a:rPr>
              <a:t>Директор направления </a:t>
            </a:r>
            <a:r>
              <a:rPr lang="en-US" sz="2400" b="0" i="0" u="none" strike="noStrike" dirty="0">
                <a:effectLst/>
              </a:rPr>
              <a:t>Serverless </a:t>
            </a:r>
            <a:br>
              <a:rPr lang="en-US" sz="2400" dirty="0"/>
            </a:br>
            <a:r>
              <a:rPr lang="en-US" sz="2400" u="sng" dirty="0" err="1">
                <a:solidFill>
                  <a:schemeClr val="accent1"/>
                </a:solidFill>
              </a:rPr>
              <a:t>neverfoldaq@yandex-team.ru</a:t>
            </a:r>
            <a:endParaRPr lang="ru-RU" sz="2400" u="sng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7CD85-E71C-272C-14F8-8E5E50EEC4FE}"/>
              </a:ext>
            </a:extLst>
          </p:cNvPr>
          <p:cNvSpPr txBox="1"/>
          <p:nvPr/>
        </p:nvSpPr>
        <p:spPr>
          <a:xfrm>
            <a:off x="1466850" y="8368034"/>
            <a:ext cx="8118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0" u="none" strike="noStrike" dirty="0">
                <a:effectLst/>
              </a:rPr>
              <a:t>Мария </a:t>
            </a:r>
            <a:r>
              <a:rPr lang="ru-RU" sz="2400" b="1" i="0" u="none" strike="noStrike" dirty="0" err="1">
                <a:effectLst/>
              </a:rPr>
              <a:t>Боримская</a:t>
            </a:r>
            <a:r>
              <a:rPr lang="ru-RU" sz="2400" b="1" i="0" u="none" strike="noStrike" dirty="0">
                <a:effectLst/>
              </a:rPr>
              <a:t> </a:t>
            </a:r>
            <a:br>
              <a:rPr lang="ru-RU" sz="2400" b="0" i="0" u="none" strike="noStrike" dirty="0">
                <a:effectLst/>
              </a:rPr>
            </a:br>
            <a:r>
              <a:rPr lang="en-US" sz="2400" b="0" i="0" u="none" strike="noStrike" dirty="0">
                <a:effectLst/>
              </a:rPr>
              <a:t>Product Marketing Manager Serverless </a:t>
            </a:r>
            <a:br>
              <a:rPr lang="ru-RU" sz="2400" b="0" i="0" u="none" strike="noStrike" dirty="0">
                <a:effectLst/>
              </a:rPr>
            </a:br>
            <a:r>
              <a:rPr lang="en-US" sz="2400" u="sng" dirty="0" err="1">
                <a:solidFill>
                  <a:schemeClr val="accent1"/>
                </a:solidFill>
              </a:rPr>
              <a:t>borimskaya@yandex-team.ru</a:t>
            </a:r>
            <a:endParaRPr lang="ru-RU" sz="2400" u="sng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C7C92E-11E7-7C08-276C-16B9EF8EA8F6}"/>
              </a:ext>
            </a:extLst>
          </p:cNvPr>
          <p:cNvSpPr txBox="1"/>
          <p:nvPr/>
        </p:nvSpPr>
        <p:spPr>
          <a:xfrm>
            <a:off x="1466850" y="10726178"/>
            <a:ext cx="88296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0" u="none" strike="noStrike" dirty="0">
                <a:effectLst/>
              </a:rPr>
              <a:t>Екатерина </a:t>
            </a:r>
            <a:r>
              <a:rPr lang="ru-RU" sz="2400" b="1" i="0" u="none" strike="noStrike" dirty="0" err="1">
                <a:effectLst/>
              </a:rPr>
              <a:t>Узлова</a:t>
            </a:r>
            <a:r>
              <a:rPr lang="ru-RU" sz="2400" b="1" i="0" u="none" strike="noStrike" dirty="0">
                <a:effectLst/>
              </a:rPr>
              <a:t> </a:t>
            </a:r>
            <a:br>
              <a:rPr lang="ru-RU" sz="2400" b="1" i="0" u="none" strike="noStrike" dirty="0">
                <a:effectLst/>
              </a:rPr>
            </a:br>
            <a:r>
              <a:rPr lang="ru-RU" sz="2400" b="0" i="0" u="none" strike="noStrike" dirty="0">
                <a:effectLst/>
              </a:rPr>
              <a:t>Менеджер по стратегии и исследованиям</a:t>
            </a:r>
            <a:br>
              <a:rPr lang="en-US" sz="2400" dirty="0"/>
            </a:br>
            <a:r>
              <a:rPr lang="en-US" sz="2400" u="sng" dirty="0" err="1">
                <a:solidFill>
                  <a:schemeClr val="accent1"/>
                </a:solidFill>
              </a:rPr>
              <a:t>katya-uzlova@yandex-team.ru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13" name="Заголовок 3">
            <a:extLst>
              <a:ext uri="{FF2B5EF4-FFF2-40B4-BE49-F238E27FC236}">
                <a16:creationId xmlns:a16="http://schemas.microsoft.com/office/drawing/2014/main" id="{C9E4207C-142F-FFBC-7905-84A8F980466B}"/>
              </a:ext>
            </a:extLst>
          </p:cNvPr>
          <p:cNvSpPr txBox="1">
            <a:spLocks/>
          </p:cNvSpPr>
          <p:nvPr/>
        </p:nvSpPr>
        <p:spPr>
          <a:xfrm>
            <a:off x="1584000" y="900000"/>
            <a:ext cx="18885678" cy="2579507"/>
          </a:xfrm>
          <a:prstGeom prst="rect">
            <a:avLst/>
          </a:prstGeom>
        </p:spPr>
        <p:txBody>
          <a:bodyPr vert="horz" wrap="square" lIns="0" tIns="216000" rIns="0" bIns="144000" rtlCol="0" anchor="t">
            <a:spAutoFit/>
          </a:bodyPr>
          <a:lstStyle>
            <a:lvl1pPr marL="0" algn="l" defTabSz="18286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7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dirty="0">
                <a:latin typeface="+mn-lt"/>
              </a:rPr>
              <a:t>Мы будем рады </a:t>
            </a:r>
            <a:br>
              <a:rPr lang="ru-RU" altLang="ru-RU" dirty="0">
                <a:latin typeface="+mn-lt"/>
              </a:rPr>
            </a:br>
            <a:r>
              <a:rPr lang="ru-RU" altLang="ru-RU" dirty="0">
                <a:latin typeface="+mn-lt"/>
              </a:rPr>
              <a:t>ответить на ваши вопросы!</a:t>
            </a:r>
            <a:endParaRPr lang="ru-RU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00F9F0-DDB3-CEE6-C201-B17686470BEC}"/>
              </a:ext>
            </a:extLst>
          </p:cNvPr>
          <p:cNvSpPr txBox="1"/>
          <p:nvPr/>
        </p:nvSpPr>
        <p:spPr>
          <a:xfrm>
            <a:off x="1456260" y="4416252"/>
            <a:ext cx="53386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effectLst/>
                <a:latin typeface="Helvetica Neue" panose="02000503000000020004" pitchFamily="2" charset="0"/>
              </a:rPr>
              <a:t>Yandex Cloud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BEFD17-425A-739F-F69A-250D49AB6585}"/>
              </a:ext>
            </a:extLst>
          </p:cNvPr>
          <p:cNvSpPr txBox="1"/>
          <p:nvPr/>
        </p:nvSpPr>
        <p:spPr>
          <a:xfrm>
            <a:off x="10621222" y="4416252"/>
            <a:ext cx="53386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latin typeface="Helvetica Neue" panose="02000503000000020004" pitchFamily="2" charset="0"/>
              </a:rPr>
              <a:t>Ipsos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8AB3AE4A-7D51-F71D-9559-7753F7E9A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718588" y="12621150"/>
            <a:ext cx="1093787" cy="441707"/>
          </a:xfrm>
        </p:spPr>
        <p:txBody>
          <a:bodyPr/>
          <a:lstStyle/>
          <a:p>
            <a:fld id="{741C03D3-FA44-40EC-9A21-1FC4FEA3E22E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974008"/>
      </p:ext>
    </p:extLst>
  </p:cSld>
  <p:clrMapOvr>
    <a:masterClrMapping/>
  </p:clrMapOvr>
</p:sld>
</file>

<file path=ppt/theme/theme1.xml><?xml version="1.0" encoding="utf-8"?>
<a:theme xmlns:a="http://schemas.openxmlformats.org/drawingml/2006/main" name="Yandex">
  <a:themeElements>
    <a:clrScheme name="Yandex Cloud">
      <a:dk1>
        <a:srgbClr val="000000"/>
      </a:dk1>
      <a:lt1>
        <a:srgbClr val="FFFFFF"/>
      </a:lt1>
      <a:dk2>
        <a:srgbClr val="262626"/>
      </a:dk2>
      <a:lt2>
        <a:srgbClr val="CCDAFF"/>
      </a:lt2>
      <a:accent1>
        <a:srgbClr val="5182FF"/>
      </a:accent1>
      <a:accent2>
        <a:srgbClr val="9F6FEE"/>
      </a:accent2>
      <a:accent3>
        <a:srgbClr val="FFDB4D"/>
      </a:accent3>
      <a:accent4>
        <a:srgbClr val="FF5958"/>
      </a:accent4>
      <a:accent5>
        <a:srgbClr val="5ECF71"/>
      </a:accent5>
      <a:accent6>
        <a:srgbClr val="E3E8ED"/>
      </a:accent6>
      <a:hlink>
        <a:srgbClr val="000000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 w="19050">
          <a:noFill/>
        </a:ln>
        <a:effectLst/>
      </a:spPr>
      <a:bodyPr lIns="90000" tIns="216000" rIns="90000" bIns="216000" rtlCol="0" anchor="ctr" anchorCtr="0"/>
      <a:lstStyle>
        <a:defPPr algn="ctr">
          <a:lnSpc>
            <a:spcPct val="90000"/>
          </a:lnSpc>
          <a:defRPr sz="3200" dirty="0">
            <a:ln w="0"/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 cmpd="sng">
          <a:solidFill>
            <a:schemeClr val="tx1"/>
          </a:solidFill>
          <a:prstDash val="solid"/>
          <a:headEnd type="none" w="lg" len="med"/>
          <a:tailEnd type="triangle" w="lg" len="lg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3200" dirty="0" err="1" smtClean="0">
            <a:solidFill>
              <a:sysClr val="windowText" lastClr="00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127673</TotalTime>
  <Words>1936</Words>
  <Application>Microsoft Macintosh PowerPoint</Application>
  <PresentationFormat>Произвольный</PresentationFormat>
  <Paragraphs>242</Paragraphs>
  <Slides>17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 Unicode MS</vt:lpstr>
      <vt:lpstr>Arial</vt:lpstr>
      <vt:lpstr>Calibri</vt:lpstr>
      <vt:lpstr>Helvetica Neue</vt:lpstr>
      <vt:lpstr>Menlo</vt:lpstr>
      <vt:lpstr>System Font Regular</vt:lpstr>
      <vt:lpstr>Yandex Sans Text Light</vt:lpstr>
      <vt:lpstr>Yandex</vt:lpstr>
      <vt:lpstr>The State  of Serverless</vt:lpstr>
      <vt:lpstr> Вступительное слово</vt:lpstr>
      <vt:lpstr> Вступительное слово</vt:lpstr>
      <vt:lpstr>Презентация PowerPoint</vt:lpstr>
      <vt:lpstr>Актуальность исследования</vt:lpstr>
      <vt:lpstr>Как проводили исследование и кто принимал участие </vt:lpstr>
      <vt:lpstr>Serverless помогает разрабатывать приложения, хранить данные и настраивать интеграцию с другими платформами без создания виртуальных машин и обслуживания инфраструктуры</vt:lpstr>
      <vt:lpstr>По мнению аудитории, serverless — это тренд, который продолжит расти в 2024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мотивирует компании перейти  на serverless-решения? </vt:lpstr>
      <vt:lpstr>Презентация PowerPoint</vt:lpstr>
      <vt:lpstr>Презентация PowerPoint</vt:lpstr>
    </vt:vector>
  </TitlesOfParts>
  <Manager>Maria Kutuzova</Manager>
  <Company>Yandex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show_YST</dc:subject>
  <dc:creator>presentation</dc:creator>
  <cp:keywords/>
  <dc:description/>
  <cp:lastModifiedBy>Alena Gubanova</cp:lastModifiedBy>
  <cp:revision>3301</cp:revision>
  <dcterms:created xsi:type="dcterms:W3CDTF">2014-09-09T08:22:07Z</dcterms:created>
  <dcterms:modified xsi:type="dcterms:W3CDTF">2023-12-06T09:54:15Z</dcterms:modified>
  <cp:category>presentation technology</cp:category>
</cp:coreProperties>
</file>